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bookmarkIdSeed="2">
  <p:sldMasterIdLst>
    <p:sldMasterId id="2147483648" r:id="rId6"/>
    <p:sldMasterId id="2147483660" r:id="rId7"/>
  </p:sldMasterIdLst>
  <p:notesMasterIdLst>
    <p:notesMasterId r:id="rId44"/>
  </p:notesMasterIdLst>
  <p:sldIdLst>
    <p:sldId id="304" r:id="rId8"/>
    <p:sldId id="311" r:id="rId9"/>
    <p:sldId id="259" r:id="rId10"/>
    <p:sldId id="258" r:id="rId11"/>
    <p:sldId id="257" r:id="rId12"/>
    <p:sldId id="302" r:id="rId13"/>
    <p:sldId id="449" r:id="rId14"/>
    <p:sldId id="336" r:id="rId15"/>
    <p:sldId id="296" r:id="rId16"/>
    <p:sldId id="487" r:id="rId17"/>
    <p:sldId id="261" r:id="rId18"/>
    <p:sldId id="312" r:id="rId19"/>
    <p:sldId id="461" r:id="rId20"/>
    <p:sldId id="268" r:id="rId21"/>
    <p:sldId id="269" r:id="rId22"/>
    <p:sldId id="270" r:id="rId23"/>
    <p:sldId id="271" r:id="rId24"/>
    <p:sldId id="450" r:id="rId25"/>
    <p:sldId id="273" r:id="rId26"/>
    <p:sldId id="274" r:id="rId27"/>
    <p:sldId id="300" r:id="rId28"/>
    <p:sldId id="275" r:id="rId29"/>
    <p:sldId id="447" r:id="rId30"/>
    <p:sldId id="276" r:id="rId31"/>
    <p:sldId id="277" r:id="rId32"/>
    <p:sldId id="294" r:id="rId33"/>
    <p:sldId id="279" r:id="rId34"/>
    <p:sldId id="280" r:id="rId35"/>
    <p:sldId id="281" r:id="rId36"/>
    <p:sldId id="282" r:id="rId37"/>
    <p:sldId id="283" r:id="rId38"/>
    <p:sldId id="284" r:id="rId39"/>
    <p:sldId id="295" r:id="rId40"/>
    <p:sldId id="285" r:id="rId41"/>
    <p:sldId id="307" r:id="rId42"/>
    <p:sldId id="335" r:id="rId4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99" roundtripDataSignature="AMtx7miCC8wTrCeoFP0E2AzqefRtiJLjd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Yvonne Kemper" initials="" lastIdx="5" clrIdx="0"/>
  <p:cmAuthor id="1" name="Paula Brown" initials="" lastIdx="4" clrIdx="1"/>
  <p:cmAuthor id="2" name="Khalida Azhigulova" initials="KA" lastIdx="1" clrIdx="2">
    <p:extLst>
      <p:ext uri="{19B8F6BF-5375-455C-9EA6-DF929625EA0E}">
        <p15:presenceInfo xmlns:p15="http://schemas.microsoft.com/office/powerpoint/2012/main" userId="0c6f9b72c61d6ad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FF"/>
    <a:srgbClr val="59B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4DA81DF-ECE7-4D6F-9EFD-F38C0590C641}">
  <a:tblStyle styleId="{14DA81DF-ECE7-4D6F-9EFD-F38C0590C64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75" autoAdjust="0"/>
    <p:restoredTop sz="66131" autoAdjust="0"/>
  </p:normalViewPr>
  <p:slideViewPr>
    <p:cSldViewPr snapToGrid="0">
      <p:cViewPr varScale="1">
        <p:scale>
          <a:sx n="84" d="100"/>
          <a:sy n="84" d="100"/>
        </p:scale>
        <p:origin x="656" y="6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3" d="100"/>
          <a:sy n="73" d="100"/>
        </p:scale>
        <p:origin x="2352"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104" Type="http://schemas.openxmlformats.org/officeDocument/2006/relationships/tableStyles" Target="tableStyles.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102"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notesMaster" Target="notesMasters/notesMaster1.xml"/><Relationship Id="rId99" Type="http://customschemas.google.com/relationships/presentationmetadata" Target="metadata"/><Relationship Id="rId10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100" Type="http://schemas.openxmlformats.org/officeDocument/2006/relationships/commentAuthors" Target="commentAuthor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103"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4894157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un.org/preventing-sexual-exploitation-and-abuse/content/quarterly-updates"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ru-RU" dirty="0"/>
              <a:t>Приветствие</a:t>
            </a:r>
            <a:r>
              <a:rPr lang="en-US" dirty="0"/>
              <a:t>. </a:t>
            </a:r>
            <a:r>
              <a:rPr lang="ru-RU" dirty="0"/>
              <a:t>Здравствуйте. Меня зовут Халида Ажигулова. </a:t>
            </a:r>
            <a:r>
              <a:rPr lang="ru-RU" sz="1000" b="1" dirty="0">
                <a:solidFill>
                  <a:schemeClr val="tx1"/>
                </a:solidFill>
              </a:rPr>
              <a:t>Я консультант ЮНФПА по защите от сексуального эксплуатации и надругательств. В этом качестве я оказываю техническую поддержку казахстанскому офису ЮНФПА в реализации </a:t>
            </a:r>
            <a:r>
              <a:rPr lang="ru-RU" sz="1000" b="1" dirty="0">
                <a:solidFill>
                  <a:srgbClr val="0099FF"/>
                </a:solidFill>
                <a:effectLst/>
                <a:latin typeface="Arial" panose="020B0604020202020204" pitchFamily="34" charset="0"/>
                <a:ea typeface="Calibri" panose="020F0502020204030204" pitchFamily="34" charset="0"/>
              </a:rPr>
              <a:t>Процедуры по управлению рисками сексуальной эксплуатации и надругательств при реализации партнерских отношений, а также оказываю поддержку Партнерам ЮНФПА в проведении оценки по защите от сексуальной эксплуатации и надругательств. </a:t>
            </a:r>
            <a:endParaRPr lang="en-US" sz="1800" b="1" dirty="0">
              <a:solidFill>
                <a:srgbClr val="0099FF"/>
              </a:solidFill>
              <a:effectLst/>
              <a:latin typeface="Arial" panose="020B0604020202020204" pitchFamily="34" charset="0"/>
              <a:ea typeface="Calibri" panose="020F0502020204030204" pitchFamily="34" charset="0"/>
            </a:endParaRPr>
          </a:p>
          <a:p>
            <a:pPr marL="457200" lvl="0" indent="-317500" algn="l" rtl="0">
              <a:spcBef>
                <a:spcPts val="0"/>
              </a:spcBef>
              <a:spcAft>
                <a:spcPts val="0"/>
              </a:spcAft>
              <a:buSzPts val="1400"/>
              <a:buChar char="●"/>
            </a:pPr>
            <a:endParaRPr lang="ru-RU" dirty="0"/>
          </a:p>
          <a:p>
            <a:pPr marL="457200" lvl="0" indent="-317500" algn="l" rtl="0">
              <a:spcBef>
                <a:spcPts val="0"/>
              </a:spcBef>
              <a:spcAft>
                <a:spcPts val="0"/>
              </a:spcAft>
              <a:buSzPts val="1400"/>
              <a:buChar char="●"/>
            </a:pPr>
            <a:r>
              <a:rPr lang="ru-RU" dirty="0"/>
              <a:t>Сегодня мы рассмотрим техническое руководство по проведению Оценки ЗСЭН, которое предназначено для укрепления потенциала партнерских организаций ЮНФПА в отношении СЭН</a:t>
            </a:r>
            <a:endParaRPr lang="en-US" baseline="0"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93649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5aded743d9_0_5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g5aded743d9_0_5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127" name="Google Shape;127;g5aded743d9_0_59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35348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5aded743d9_0_17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ru-RU" dirty="0"/>
              <a:t>ЮНФПА твердо привержен политике нулевой терпимости к СЭН, что означает, что ЮНФПА и ВСЕ наши партнеры должны принимать соответствующие и эффективные внутренние политики меры для защиты от, предотвращения и реагирования на СЭН.</a:t>
            </a:r>
            <a:endParaRPr dirty="0"/>
          </a:p>
        </p:txBody>
      </p:sp>
      <p:sp>
        <p:nvSpPr>
          <p:cNvPr id="136" name="Google Shape;136;g5aded743d9_0_17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62989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5aded743d9_0_169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ru-RU" dirty="0">
                <a:solidFill>
                  <a:schemeClr val="tx1"/>
                </a:solidFill>
              </a:rPr>
              <a:t>Приверженность ЮНФПА защите от СЭН вытекает из Протокола ООН о заявлениях о СЭН с участием партнеров, который применим ко ВСЕМ агентствам, фондам и программам ООН при работе с партнерами-исполнителями.</a:t>
            </a:r>
          </a:p>
          <a:p>
            <a:pPr marL="0" lvl="0" indent="0" algn="l" rtl="0">
              <a:spcBef>
                <a:spcPts val="0"/>
              </a:spcBef>
              <a:spcAft>
                <a:spcPts val="0"/>
              </a:spcAft>
              <a:buNone/>
            </a:pPr>
            <a:r>
              <a:rPr lang="ru-RU" dirty="0">
                <a:solidFill>
                  <a:schemeClr val="tx1"/>
                </a:solidFill>
              </a:rPr>
              <a:t>Поэтому для ЮНФПА крайне важно, чтобы наши Партнеры в равной степени разделяли наши ценности и нашу политику абсолютной нетерпимости по отношению к СЭН и чтобы они в равной степени были привержены обеспечению адекватных гарантий и соответствующих мер по предотвращению сексуальной эксплуатации и надругательств.</a:t>
            </a:r>
            <a:endParaRPr dirty="0">
              <a:solidFill>
                <a:schemeClr val="tx1"/>
              </a:solidFill>
            </a:endParaRPr>
          </a:p>
        </p:txBody>
      </p:sp>
      <p:sp>
        <p:nvSpPr>
          <p:cNvPr id="147" name="Google Shape;147;g5aded743d9_0_16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9044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5aded743d9_0_169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804545" marR="800100" indent="-804545">
              <a:lnSpc>
                <a:spcPts val="1500"/>
              </a:lnSpc>
              <a:spcAft>
                <a:spcPts val="0"/>
              </a:spcAft>
              <a:tabLst>
                <a:tab pos="648970" algn="r"/>
                <a:tab pos="804545" algn="l"/>
                <a:tab pos="1106170" algn="l"/>
                <a:tab pos="1408430" algn="l"/>
                <a:tab pos="1710055" algn="l"/>
                <a:tab pos="2020570" algn="l"/>
                <a:tab pos="2322830" algn="l"/>
                <a:tab pos="2624455" algn="l"/>
                <a:tab pos="2934970" algn="l"/>
                <a:tab pos="3237230" algn="l"/>
                <a:tab pos="3538855" algn="l"/>
                <a:tab pos="3840480" algn="l"/>
              </a:tabLst>
            </a:pPr>
            <a:r>
              <a:rPr lang="ru-RU" sz="1800" b="1" kern="700" spc="-10" dirty="0">
                <a:effectLst/>
                <a:latin typeface="Times New Roman" panose="02020603050405020304" pitchFamily="18" charset="0"/>
                <a:ea typeface="Times New Roman" panose="02020603050405020304" pitchFamily="18" charset="0"/>
              </a:rPr>
              <a:t>Бюллетень Генерального секретаря </a:t>
            </a:r>
            <a:r>
              <a:rPr lang="ru-RU" sz="1800" b="1" kern="700" spc="20" dirty="0">
                <a:effectLst/>
                <a:latin typeface="Times New Roman" panose="02020603050405020304" pitchFamily="18" charset="0"/>
                <a:ea typeface="Times New Roman" panose="02020603050405020304" pitchFamily="18" charset="0"/>
              </a:rPr>
              <a:t>Специальные меры по защите от сексуальной эксплуатации и сексуальных надругательств</a:t>
            </a:r>
            <a:endParaRPr lang="en-US" sz="1800" b="1" kern="700" spc="2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lang="ru-RU" dirty="0">
              <a:solidFill>
                <a:schemeClr val="tx1"/>
              </a:solidFil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ru-RU" sz="1200" b="1" kern="700" spc="10" dirty="0">
                <a:effectLst/>
                <a:latin typeface="Times New Roman" panose="02020603050405020304" pitchFamily="18" charset="0"/>
                <a:ea typeface="Times New Roman" panose="02020603050405020304" pitchFamily="18" charset="0"/>
              </a:rPr>
              <a:t>Запрещает СЭН и устанавливает 6 стандартов поведения для персонала  ООН и их партнеров:</a:t>
            </a:r>
          </a:p>
          <a:p>
            <a:pPr marL="0" lvl="0" indent="0" algn="l" rtl="0">
              <a:spcBef>
                <a:spcPts val="0"/>
              </a:spcBef>
              <a:spcAft>
                <a:spcPts val="0"/>
              </a:spcAft>
              <a:buNone/>
            </a:pPr>
            <a:endParaRPr dirty="0">
              <a:solidFill>
                <a:schemeClr val="tx1"/>
              </a:solidFill>
            </a:endParaRPr>
          </a:p>
        </p:txBody>
      </p:sp>
      <p:sp>
        <p:nvSpPr>
          <p:cNvPr id="147" name="Google Shape;147;g5aded743d9_0_16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2715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5aded743d9_0_16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g5aded743d9_0_16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ru-RU" dirty="0"/>
              <a:t>Давайте углубимся в некоторые ключевые области по предотвращению и реагированию на СЭН</a:t>
            </a:r>
            <a:r>
              <a:rPr lang="en-US" dirty="0"/>
              <a:t>: </a:t>
            </a:r>
            <a:r>
              <a:rPr lang="ru-RU" dirty="0"/>
              <a:t>предотвращение</a:t>
            </a:r>
            <a:r>
              <a:rPr lang="en-US" dirty="0"/>
              <a:t>, </a:t>
            </a:r>
            <a:r>
              <a:rPr lang="ru-RU" dirty="0"/>
              <a:t>информирование и отчетность</a:t>
            </a:r>
            <a:r>
              <a:rPr lang="en-US" dirty="0"/>
              <a:t>, </a:t>
            </a:r>
            <a:r>
              <a:rPr lang="ru-RU" dirty="0"/>
              <a:t>помощь</a:t>
            </a:r>
            <a:r>
              <a:rPr lang="en-US" dirty="0"/>
              <a:t> </a:t>
            </a:r>
            <a:r>
              <a:rPr lang="ru-RU" dirty="0"/>
              <a:t>и расследования</a:t>
            </a:r>
            <a:r>
              <a:rPr lang="en-US" dirty="0"/>
              <a:t>. </a:t>
            </a:r>
            <a:endParaRPr dirty="0"/>
          </a:p>
        </p:txBody>
      </p:sp>
      <p:sp>
        <p:nvSpPr>
          <p:cNvPr id="217" name="Google Shape;217;g5aded743d9_0_16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42186806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58a3ee766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g58a3ee766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ru-RU" dirty="0"/>
              <a:t>Меры по предотвращению</a:t>
            </a:r>
            <a:r>
              <a:rPr lang="en-US" dirty="0"/>
              <a:t> </a:t>
            </a:r>
            <a:r>
              <a:rPr lang="ru-RU" dirty="0"/>
              <a:t>крайне</a:t>
            </a:r>
            <a:r>
              <a:rPr lang="ru-RU" baseline="0" dirty="0"/>
              <a:t> важны для</a:t>
            </a:r>
            <a:endParaRPr dirty="0"/>
          </a:p>
          <a:p>
            <a:pPr marL="914400" lvl="1" indent="-317500" algn="l" rtl="0">
              <a:spcBef>
                <a:spcPts val="0"/>
              </a:spcBef>
              <a:spcAft>
                <a:spcPts val="0"/>
              </a:spcAft>
              <a:buClr>
                <a:schemeClr val="dk1"/>
              </a:buClr>
              <a:buSzPts val="1400"/>
              <a:buChar char="○"/>
            </a:pPr>
            <a:r>
              <a:rPr lang="ru-RU" dirty="0"/>
              <a:t>снижения вероятности инцидентов СЭН</a:t>
            </a:r>
            <a:endParaRPr dirty="0"/>
          </a:p>
          <a:p>
            <a:pPr marL="914400" lvl="1" indent="-317500" algn="l" rtl="0">
              <a:spcBef>
                <a:spcPts val="0"/>
              </a:spcBef>
              <a:spcAft>
                <a:spcPts val="0"/>
              </a:spcAft>
              <a:buClr>
                <a:schemeClr val="dk1"/>
              </a:buClr>
              <a:buSzPts val="1400"/>
              <a:buChar char="○"/>
            </a:pPr>
            <a:r>
              <a:rPr lang="ru-RU" dirty="0"/>
              <a:t>повышения эффективности</a:t>
            </a:r>
            <a:r>
              <a:rPr lang="ru-RU" baseline="0" dirty="0"/>
              <a:t> </a:t>
            </a:r>
            <a:r>
              <a:rPr lang="ru-RU" dirty="0"/>
              <a:t>информирования, отчетности и реагирования</a:t>
            </a:r>
            <a:endParaRPr dirty="0"/>
          </a:p>
          <a:p>
            <a:pPr marL="457200" lvl="0" indent="-317500" algn="l" rtl="0">
              <a:spcBef>
                <a:spcPts val="0"/>
              </a:spcBef>
              <a:spcAft>
                <a:spcPts val="0"/>
              </a:spcAft>
              <a:buClr>
                <a:schemeClr val="dk1"/>
              </a:buClr>
              <a:buSzPts val="1400"/>
              <a:buChar char="•"/>
            </a:pPr>
            <a:r>
              <a:rPr lang="ru-RU" b="1" dirty="0"/>
              <a:t>Предотвращение </a:t>
            </a:r>
            <a:r>
              <a:rPr lang="ru-RU" dirty="0"/>
              <a:t>поддерживает информирование, отчетность и реагирование, потому что персонал, бенефициары и местные сообщества становятся осведомленными о том, что представляет собой ненадлежащее поведение со стороны персонала по оказанию помощи.</a:t>
            </a:r>
          </a:p>
          <a:p>
            <a:pPr marL="457200" lvl="0" indent="-317500" algn="l" rtl="0">
              <a:spcBef>
                <a:spcPts val="0"/>
              </a:spcBef>
              <a:spcAft>
                <a:spcPts val="0"/>
              </a:spcAft>
              <a:buClr>
                <a:schemeClr val="dk1"/>
              </a:buClr>
              <a:buSzPts val="1400"/>
              <a:buChar char="•"/>
            </a:pPr>
            <a:r>
              <a:rPr lang="ru-RU" b="1" dirty="0"/>
              <a:t>Бенефициары</a:t>
            </a:r>
            <a:r>
              <a:rPr lang="ru-RU" dirty="0"/>
              <a:t> также будут знать о системах, которые организации создали для информирования, отчетности и реагирования на инциденты, и, таким образом, могут с большей вероятностью использовать их.</a:t>
            </a:r>
            <a:r>
              <a:rPr lang="en-US" dirty="0"/>
              <a:t> </a:t>
            </a:r>
            <a:endParaRPr dirty="0"/>
          </a:p>
          <a:p>
            <a:pPr marL="0" lvl="0" indent="0" algn="l" rtl="0">
              <a:spcBef>
                <a:spcPts val="0"/>
              </a:spcBef>
              <a:spcAft>
                <a:spcPts val="0"/>
              </a:spcAft>
              <a:buNone/>
            </a:pPr>
            <a:endParaRPr dirty="0"/>
          </a:p>
        </p:txBody>
      </p:sp>
      <p:sp>
        <p:nvSpPr>
          <p:cNvPr id="227" name="Google Shape;227;g58a3ee7669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9516829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58a24c8cb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g58a24c8cb3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ru-RU" dirty="0"/>
              <a:t>Предотвращение охватывает 5 областей: политика, процедуры, обучение, повышение осведомленности и оценка рисков и управление ими.</a:t>
            </a:r>
            <a:endParaRPr dirty="0"/>
          </a:p>
          <a:p>
            <a:pPr marL="0" lvl="0" indent="0" algn="l" rtl="0">
              <a:spcBef>
                <a:spcPts val="0"/>
              </a:spcBef>
              <a:spcAft>
                <a:spcPts val="0"/>
              </a:spcAft>
              <a:buClr>
                <a:schemeClr val="dk1"/>
              </a:buClr>
              <a:buFont typeface="Arial"/>
              <a:buNone/>
            </a:pPr>
            <a:endParaRPr dirty="0"/>
          </a:p>
          <a:p>
            <a:pPr marL="0" lvl="0" indent="0" algn="l" rtl="0">
              <a:spcBef>
                <a:spcPts val="0"/>
              </a:spcBef>
              <a:spcAft>
                <a:spcPts val="0"/>
              </a:spcAft>
              <a:buNone/>
            </a:pPr>
            <a:endParaRPr dirty="0"/>
          </a:p>
        </p:txBody>
      </p:sp>
      <p:sp>
        <p:nvSpPr>
          <p:cNvPr id="238" name="Google Shape;238;g58a24c8cb3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3947099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5aded743d9_0_17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indent="-317500">
              <a:buFont typeface="Arial" charset="0"/>
              <a:buChar char="•"/>
            </a:pPr>
            <a:r>
              <a:rPr lang="ru-RU" dirty="0"/>
              <a:t>Организации должны придерживаться политики, включающей положение об абсолютной нетерпимости в отношении к СЭН, содержание политики доводится до сведения всем сотрудникам организации и подтверждается подписью каждого лица.</a:t>
            </a:r>
          </a:p>
          <a:p>
            <a:pPr indent="-317500">
              <a:buFont typeface="Arial" charset="0"/>
              <a:buChar char="•"/>
            </a:pPr>
            <a:r>
              <a:rPr lang="ru-RU" dirty="0"/>
              <a:t>Программные документы демонстрируют </a:t>
            </a:r>
            <a:r>
              <a:rPr lang="ru-RU" b="1" dirty="0"/>
              <a:t>приверженность организации </a:t>
            </a:r>
            <a:r>
              <a:rPr lang="ru-RU" dirty="0"/>
              <a:t>к политике абсолютной нетерпимости к СЭН и обеспечивают </a:t>
            </a:r>
            <a:r>
              <a:rPr lang="ru-RU" b="1" dirty="0"/>
              <a:t>основу для их действий</a:t>
            </a:r>
            <a:r>
              <a:rPr lang="en-US" dirty="0"/>
              <a:t>. </a:t>
            </a:r>
          </a:p>
          <a:p>
            <a:pPr indent="-317500">
              <a:buFont typeface="Arial" charset="0"/>
              <a:buChar char="•"/>
            </a:pPr>
            <a:r>
              <a:rPr lang="ru-RU" dirty="0"/>
              <a:t>Организации могут использовать свои существующие документы, такие как кодексы поведения, для формирования политики своей организации, или создать автономную политику ЗСЭН, в зависимости от своих потребностей.</a:t>
            </a:r>
            <a:r>
              <a:rPr lang="en-US" dirty="0"/>
              <a:t>.</a:t>
            </a:r>
          </a:p>
        </p:txBody>
      </p:sp>
      <p:sp>
        <p:nvSpPr>
          <p:cNvPr id="248" name="Google Shape;248;g5aded743d9_0_17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8583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58a24c8cb3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g58a24c8cb3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indent="-317500">
              <a:buClr>
                <a:schemeClr val="dk1"/>
              </a:buClr>
              <a:buFont typeface="Arial"/>
              <a:buChar char="•"/>
            </a:pPr>
            <a:r>
              <a:rPr lang="ru-RU" dirty="0"/>
              <a:t>Системы</a:t>
            </a:r>
            <a:r>
              <a:rPr lang="ru-RU" baseline="0" dirty="0"/>
              <a:t> управления организацией и персоналом </a:t>
            </a:r>
            <a:r>
              <a:rPr lang="ru-RU" dirty="0"/>
              <a:t>должны учитывать ЗСЭН</a:t>
            </a:r>
            <a:r>
              <a:rPr lang="en-US" dirty="0"/>
              <a:t> </a:t>
            </a:r>
            <a:r>
              <a:rPr lang="ru-RU" dirty="0"/>
              <a:t>посредством выполнения следующих</a:t>
            </a:r>
            <a:r>
              <a:rPr lang="ru-RU" baseline="0" dirty="0"/>
              <a:t> </a:t>
            </a:r>
            <a:r>
              <a:rPr lang="ru-RU" dirty="0"/>
              <a:t>процедур на местах</a:t>
            </a:r>
            <a:r>
              <a:rPr lang="en-US" dirty="0"/>
              <a:t>. </a:t>
            </a:r>
            <a:r>
              <a:rPr lang="ru-RU" dirty="0"/>
              <a:t>Процедуры описывают, как применять политики ЗСЭН на практике.</a:t>
            </a:r>
            <a:endParaRPr dirty="0"/>
          </a:p>
          <a:p>
            <a:pPr marL="457200" lvl="0" indent="-317500" algn="l" rtl="0">
              <a:spcBef>
                <a:spcPts val="0"/>
              </a:spcBef>
              <a:spcAft>
                <a:spcPts val="0"/>
              </a:spcAft>
              <a:buClr>
                <a:schemeClr val="dk1"/>
              </a:buClr>
              <a:buSzPts val="1400"/>
              <a:buChar char="•"/>
            </a:pPr>
            <a:r>
              <a:rPr lang="ru-RU" dirty="0"/>
              <a:t>Наличие строгих процедур в отношении ЗСЭН - это возможность для организаций обеспечить </a:t>
            </a:r>
            <a:r>
              <a:rPr lang="ru-RU" b="1" dirty="0"/>
              <a:t>надлежащее распределение ответственности за работу по ЗСЭН</a:t>
            </a:r>
            <a:r>
              <a:rPr lang="ru-RU" dirty="0"/>
              <a:t>. В частности, высшее руководство и отдел управления кадрами должны быть вовлечены в данный вид деятельности</a:t>
            </a:r>
            <a:r>
              <a:rPr lang="en-US" dirty="0"/>
              <a:t>.</a:t>
            </a:r>
          </a:p>
          <a:p>
            <a:pPr indent="-317500">
              <a:buClr>
                <a:schemeClr val="dk1"/>
              </a:buClr>
              <a:buFont typeface="Arial"/>
              <a:buChar char="•"/>
            </a:pPr>
            <a:r>
              <a:rPr lang="ru-RU" dirty="0"/>
              <a:t>Например</a:t>
            </a:r>
            <a:r>
              <a:rPr lang="en-US" dirty="0"/>
              <a:t>, </a:t>
            </a:r>
            <a:r>
              <a:rPr lang="ru-RU" dirty="0"/>
              <a:t>определенный вид ответственности</a:t>
            </a:r>
            <a:r>
              <a:rPr lang="ru-RU" baseline="0" dirty="0"/>
              <a:t> </a:t>
            </a:r>
            <a:r>
              <a:rPr lang="ru-RU" b="1" dirty="0"/>
              <a:t>Отдела по управлению кадрами </a:t>
            </a:r>
            <a:r>
              <a:rPr lang="ru-RU" dirty="0"/>
              <a:t>включает проверку кандидатов</a:t>
            </a:r>
            <a:r>
              <a:rPr lang="en-US" dirty="0"/>
              <a:t>, </a:t>
            </a:r>
            <a:r>
              <a:rPr lang="ru-RU" dirty="0"/>
              <a:t>контрактов</a:t>
            </a:r>
            <a:r>
              <a:rPr lang="ru-RU" baseline="0" dirty="0"/>
              <a:t> с партнерами, включающими положение о </a:t>
            </a:r>
            <a:r>
              <a:rPr lang="ru-RU" dirty="0"/>
              <a:t>ЗСЭН</a:t>
            </a:r>
            <a:r>
              <a:rPr lang="en-US" dirty="0"/>
              <a:t> </a:t>
            </a:r>
            <a:r>
              <a:rPr lang="en-US" baseline="0" dirty="0"/>
              <a:t>(</a:t>
            </a:r>
            <a:r>
              <a:rPr lang="ru-RU" baseline="0" dirty="0"/>
              <a:t>см. ИНСТРУМЕНТ </a:t>
            </a:r>
            <a:r>
              <a:rPr lang="en-US" baseline="0" dirty="0"/>
              <a:t>4: </a:t>
            </a:r>
            <a:r>
              <a:rPr lang="ru-RU" baseline="0" dirty="0"/>
              <a:t>КОНТРОЛЬНЫЙ СПИСОК ДЛЯ ЗСЭН-ЧУВСТВИТЕЛЬНОГО НАБОРА ПЕРСОНАЛА, ЗАКЛЮЧЕНИЯ КОНТРАКТОВ И УПРАВЛЕНИЯ ПРОИЗВОДИТЕЛЬНОСТЬЮ</a:t>
            </a:r>
            <a:r>
              <a:rPr lang="en-US" baseline="0" dirty="0"/>
              <a:t>).</a:t>
            </a:r>
            <a:endParaRPr lang="en-US" dirty="0"/>
          </a:p>
          <a:p>
            <a:pPr marL="457200" lvl="0" indent="-317500" algn="l" rtl="0">
              <a:spcBef>
                <a:spcPts val="0"/>
              </a:spcBef>
              <a:spcAft>
                <a:spcPts val="0"/>
              </a:spcAft>
              <a:buClr>
                <a:schemeClr val="dk1"/>
              </a:buClr>
              <a:buSzPts val="1400"/>
              <a:buChar char="•"/>
            </a:pPr>
            <a:r>
              <a:rPr lang="ru-RU" dirty="0"/>
              <a:t>Некоторые организации </a:t>
            </a:r>
            <a:r>
              <a:rPr lang="ru-RU" b="1" dirty="0"/>
              <a:t>назначают координаторов ЗСЭН</a:t>
            </a:r>
            <a:r>
              <a:rPr lang="en-GB" b="1" dirty="0"/>
              <a:t> </a:t>
            </a:r>
            <a:r>
              <a:rPr lang="ru-RU" dirty="0"/>
              <a:t>для выполнения основных обязанностей </a:t>
            </a:r>
            <a:r>
              <a:rPr lang="en-US" dirty="0"/>
              <a:t>(</a:t>
            </a:r>
            <a:r>
              <a:rPr lang="ru-RU" dirty="0"/>
              <a:t>например,</a:t>
            </a:r>
            <a:r>
              <a:rPr lang="en-US" dirty="0"/>
              <a:t> </a:t>
            </a:r>
            <a:r>
              <a:rPr lang="ru-RU" dirty="0"/>
              <a:t>разработка внутренних систем, обучение</a:t>
            </a:r>
            <a:r>
              <a:rPr lang="ru-RU" baseline="0" dirty="0"/>
              <a:t> и повышение осведомленности персонала</a:t>
            </a:r>
            <a:r>
              <a:rPr lang="en-US" dirty="0"/>
              <a:t>, </a:t>
            </a:r>
            <a:r>
              <a:rPr lang="ru-RU" dirty="0"/>
              <a:t>координация с другими соответствующими участниками</a:t>
            </a:r>
            <a:r>
              <a:rPr lang="en-US" dirty="0"/>
              <a:t>)</a:t>
            </a:r>
            <a:r>
              <a:rPr lang="en-US" baseline="0" dirty="0"/>
              <a:t> (</a:t>
            </a:r>
            <a:r>
              <a:rPr lang="ru-RU" baseline="0" dirty="0"/>
              <a:t>см. ИНСТРУМЕНТ</a:t>
            </a:r>
            <a:r>
              <a:rPr lang="en-US" baseline="0" dirty="0"/>
              <a:t> 3: </a:t>
            </a:r>
            <a:r>
              <a:rPr lang="ru-RU" baseline="0" dirty="0"/>
              <a:t>ОБРАЗЕЦ ТЕХНИЧЕСКОГО ЗАДАНИЯ (ТЗ) ДЛЯ КООРДИНАТОРОВ ЗСЭН</a:t>
            </a:r>
            <a:r>
              <a:rPr lang="en-US" baseline="0" dirty="0"/>
              <a:t>). </a:t>
            </a:r>
            <a:endParaRPr lang="en-US" dirty="0"/>
          </a:p>
          <a:p>
            <a:pPr marL="457200" lvl="0" indent="-317500" algn="l" rtl="0">
              <a:spcBef>
                <a:spcPts val="0"/>
              </a:spcBef>
              <a:spcAft>
                <a:spcPts val="0"/>
              </a:spcAft>
              <a:buClr>
                <a:schemeClr val="dk1"/>
              </a:buClr>
              <a:buSzPts val="1400"/>
              <a:buChar char="•"/>
            </a:pPr>
            <a:r>
              <a:rPr lang="ru-RU" dirty="0"/>
              <a:t>График на слайде подчеркивает некоторые обязанности, но вы можете найти Таблицу с образцами ролей и обязанностей в Инструментарии </a:t>
            </a:r>
            <a:r>
              <a:rPr lang="en-US" baseline="0" dirty="0"/>
              <a:t>(</a:t>
            </a:r>
            <a:r>
              <a:rPr lang="ru-RU" baseline="0" dirty="0"/>
              <a:t>Инструмент</a:t>
            </a:r>
            <a:r>
              <a:rPr lang="en-US" baseline="0" dirty="0"/>
              <a:t> 2)</a:t>
            </a:r>
            <a:endParaRPr lang="en-US" dirty="0"/>
          </a:p>
          <a:p>
            <a:pPr indent="-317500">
              <a:buClr>
                <a:schemeClr val="dk1"/>
              </a:buClr>
              <a:buFont typeface="Arial"/>
              <a:buChar char="•"/>
            </a:pPr>
            <a:r>
              <a:rPr lang="ru-RU" dirty="0"/>
              <a:t>Организационные процедуры должны также детализировать процессы информирования, отчетности и реагирования на СЭН и обеспечивать, чтобы ЗСЭН стал</a:t>
            </a:r>
            <a:r>
              <a:rPr lang="ru-RU" baseline="0" dirty="0"/>
              <a:t> </a:t>
            </a:r>
            <a:r>
              <a:rPr lang="ru-RU" dirty="0"/>
              <a:t>частью всех аспектов операций (например, стратегическое планирование, управление программным циклом, мониторинг и оценка</a:t>
            </a:r>
            <a:r>
              <a:rPr lang="en-US" dirty="0"/>
              <a:t>). </a:t>
            </a:r>
          </a:p>
        </p:txBody>
      </p:sp>
      <p:sp>
        <p:nvSpPr>
          <p:cNvPr id="262" name="Google Shape;262;g58a24c8cb3_0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14730194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5aded743d9_0_17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ru-RU" dirty="0"/>
              <a:t>Партнерские организации должны проводить обязательное обучение персонала политике и процедурам организации в отношении СЭН.</a:t>
            </a:r>
          </a:p>
          <a:p>
            <a:pPr marL="457200" lvl="0" indent="-317500" algn="l" rtl="0">
              <a:spcBef>
                <a:spcPts val="0"/>
              </a:spcBef>
              <a:spcAft>
                <a:spcPts val="0"/>
              </a:spcAft>
              <a:buSzPts val="1400"/>
              <a:buChar char="●"/>
            </a:pPr>
            <a:r>
              <a:rPr lang="ru-RU" dirty="0"/>
              <a:t>Для того, чтобы </a:t>
            </a:r>
            <a:r>
              <a:rPr lang="ru-RU" dirty="0">
                <a:highlight>
                  <a:srgbClr val="FFFF00"/>
                </a:highlight>
              </a:rPr>
              <a:t>обучение было эффективным и участники действительно применяли знания, полученные на обучении, необходимо придерживаться следующих рекомендаций:</a:t>
            </a:r>
            <a:endParaRPr dirty="0">
              <a:highlight>
                <a:srgbClr val="FFFF00"/>
              </a:highlight>
            </a:endParaRPr>
          </a:p>
          <a:p>
            <a:pPr marL="914400" lvl="1" indent="-317500" algn="l" rtl="0">
              <a:lnSpc>
                <a:spcPct val="115000"/>
              </a:lnSpc>
              <a:spcBef>
                <a:spcPts val="0"/>
              </a:spcBef>
              <a:spcAft>
                <a:spcPts val="0"/>
              </a:spcAft>
              <a:buSzPts val="1400"/>
              <a:buChar char="○"/>
            </a:pPr>
            <a:r>
              <a:rPr lang="ru-RU" sz="1100" b="1" dirty="0">
                <a:latin typeface="Arial"/>
                <a:ea typeface="Arial"/>
                <a:cs typeface="Arial"/>
                <a:sym typeface="Arial"/>
              </a:rPr>
              <a:t>Предлагать</a:t>
            </a:r>
            <a:r>
              <a:rPr lang="ru-RU" sz="1100" b="1" baseline="0" dirty="0">
                <a:latin typeface="Arial"/>
                <a:ea typeface="Arial"/>
                <a:cs typeface="Arial"/>
                <a:sym typeface="Arial"/>
              </a:rPr>
              <a:t> очное, </a:t>
            </a:r>
            <a:r>
              <a:rPr lang="ru-RU" sz="1100" b="1" baseline="0" dirty="0" err="1">
                <a:latin typeface="Arial"/>
                <a:ea typeface="Arial"/>
                <a:cs typeface="Arial"/>
                <a:sym typeface="Arial"/>
              </a:rPr>
              <a:t>высокоинтерактивное</a:t>
            </a:r>
            <a:r>
              <a:rPr lang="ru-RU" sz="1100" b="1" baseline="0" dirty="0">
                <a:latin typeface="Arial"/>
                <a:ea typeface="Arial"/>
                <a:cs typeface="Arial"/>
                <a:sym typeface="Arial"/>
              </a:rPr>
              <a:t> обучение </a:t>
            </a:r>
            <a:r>
              <a:rPr lang="ru-RU" sz="1100" dirty="0">
                <a:latin typeface="Arial"/>
                <a:ea typeface="Arial"/>
                <a:cs typeface="Arial"/>
                <a:sym typeface="Arial"/>
              </a:rPr>
              <a:t>для того, чтобы персонал впитал информацию и мог применять ее на практике</a:t>
            </a:r>
            <a:r>
              <a:rPr lang="en-US" sz="1100" dirty="0">
                <a:latin typeface="Arial"/>
                <a:ea typeface="Arial"/>
                <a:cs typeface="Arial"/>
                <a:sym typeface="Arial"/>
              </a:rPr>
              <a:t>. </a:t>
            </a:r>
            <a:r>
              <a:rPr lang="ru-RU" sz="1100" dirty="0">
                <a:latin typeface="Arial"/>
                <a:ea typeface="Arial"/>
                <a:cs typeface="Arial"/>
                <a:sym typeface="Arial"/>
              </a:rPr>
              <a:t>Например</a:t>
            </a:r>
            <a:r>
              <a:rPr lang="en-US" sz="1100" dirty="0">
                <a:latin typeface="Arial"/>
                <a:ea typeface="Arial"/>
                <a:cs typeface="Arial"/>
                <a:sym typeface="Arial"/>
              </a:rPr>
              <a:t>, </a:t>
            </a:r>
            <a:r>
              <a:rPr lang="ru-RU" sz="1100" dirty="0">
                <a:latin typeface="Arial"/>
                <a:ea typeface="Arial"/>
                <a:cs typeface="Arial"/>
                <a:sym typeface="Arial"/>
              </a:rPr>
              <a:t>фактические сценарии и</a:t>
            </a:r>
            <a:r>
              <a:rPr lang="ru-RU" sz="1100" baseline="0" dirty="0">
                <a:latin typeface="Arial"/>
                <a:ea typeface="Arial"/>
                <a:cs typeface="Arial"/>
                <a:sym typeface="Arial"/>
              </a:rPr>
              <a:t> обучение на живых примерах</a:t>
            </a:r>
            <a:r>
              <a:rPr lang="en-US" sz="1100" dirty="0">
                <a:latin typeface="Arial"/>
                <a:ea typeface="Arial"/>
                <a:cs typeface="Arial"/>
                <a:sym typeface="Arial"/>
              </a:rPr>
              <a:t>.</a:t>
            </a:r>
            <a:endParaRPr sz="1100" dirty="0">
              <a:latin typeface="Arial"/>
              <a:ea typeface="Arial"/>
              <a:cs typeface="Arial"/>
              <a:sym typeface="Arial"/>
            </a:endParaRPr>
          </a:p>
          <a:p>
            <a:pPr marL="914400" lvl="1" indent="-317500" algn="l" rtl="0">
              <a:lnSpc>
                <a:spcPct val="115000"/>
              </a:lnSpc>
              <a:spcBef>
                <a:spcPts val="0"/>
              </a:spcBef>
              <a:spcAft>
                <a:spcPts val="0"/>
              </a:spcAft>
              <a:buSzPts val="1400"/>
              <a:buChar char="○"/>
            </a:pPr>
            <a:r>
              <a:rPr lang="ru-RU" sz="1100" b="1" dirty="0">
                <a:latin typeface="Arial"/>
                <a:ea typeface="Arial"/>
                <a:cs typeface="Arial"/>
                <a:sym typeface="Arial"/>
              </a:rPr>
              <a:t>Адаптировать содержание</a:t>
            </a:r>
            <a:r>
              <a:rPr lang="ru-RU" sz="1100" b="1" baseline="0" dirty="0">
                <a:latin typeface="Arial"/>
                <a:ea typeface="Arial"/>
                <a:cs typeface="Arial"/>
                <a:sym typeface="Arial"/>
              </a:rPr>
              <a:t> </a:t>
            </a:r>
            <a:r>
              <a:rPr lang="ru-RU" sz="1100" b="1" dirty="0">
                <a:latin typeface="Arial"/>
                <a:ea typeface="Arial"/>
                <a:cs typeface="Arial"/>
                <a:sym typeface="Arial"/>
              </a:rPr>
              <a:t>обучения</a:t>
            </a:r>
            <a:r>
              <a:rPr lang="ru-RU" sz="1100" b="1" baseline="0" dirty="0">
                <a:latin typeface="Arial"/>
                <a:ea typeface="Arial"/>
                <a:cs typeface="Arial"/>
                <a:sym typeface="Arial"/>
              </a:rPr>
              <a:t> к аудитории</a:t>
            </a:r>
            <a:r>
              <a:rPr lang="en-US" sz="1100" b="1" dirty="0">
                <a:latin typeface="Arial"/>
                <a:ea typeface="Arial"/>
                <a:cs typeface="Arial"/>
                <a:sym typeface="Arial"/>
              </a:rPr>
              <a:t>. </a:t>
            </a:r>
            <a:r>
              <a:rPr lang="ru-RU" sz="1100" dirty="0">
                <a:latin typeface="Arial"/>
                <a:ea typeface="Arial"/>
                <a:cs typeface="Arial"/>
                <a:sym typeface="Arial"/>
              </a:rPr>
              <a:t>Например</a:t>
            </a:r>
            <a:r>
              <a:rPr lang="en-US" sz="1100" dirty="0">
                <a:latin typeface="Arial"/>
                <a:ea typeface="Arial"/>
                <a:cs typeface="Arial"/>
                <a:sym typeface="Arial"/>
              </a:rPr>
              <a:t>, </a:t>
            </a:r>
            <a:r>
              <a:rPr lang="ru-RU" sz="1100" dirty="0">
                <a:latin typeface="Arial"/>
                <a:ea typeface="Arial"/>
                <a:cs typeface="Arial"/>
                <a:sym typeface="Arial"/>
              </a:rPr>
              <a:t>убедитесь в том, что вы говорите о сценариях, с которыми обучаемые могут столкнуться в своей повседневной работе</a:t>
            </a:r>
            <a:r>
              <a:rPr lang="en-US" sz="1100" dirty="0">
                <a:latin typeface="Arial"/>
                <a:ea typeface="Arial"/>
                <a:cs typeface="Arial"/>
                <a:sym typeface="Arial"/>
              </a:rPr>
              <a:t>.</a:t>
            </a:r>
            <a:endParaRPr sz="1100" dirty="0">
              <a:latin typeface="Arial"/>
              <a:ea typeface="Arial"/>
              <a:cs typeface="Arial"/>
              <a:sym typeface="Arial"/>
            </a:endParaRPr>
          </a:p>
          <a:p>
            <a:pPr marL="914400" lvl="1" indent="-317500" algn="l" rtl="0">
              <a:lnSpc>
                <a:spcPct val="115000"/>
              </a:lnSpc>
              <a:spcBef>
                <a:spcPts val="0"/>
              </a:spcBef>
              <a:spcAft>
                <a:spcPts val="0"/>
              </a:spcAft>
              <a:buSzPts val="1400"/>
              <a:buChar char="○"/>
            </a:pPr>
            <a:r>
              <a:rPr lang="ru-RU" sz="700" b="1" dirty="0">
                <a:latin typeface="Times New Roman"/>
                <a:ea typeface="Times New Roman"/>
                <a:cs typeface="Times New Roman"/>
                <a:sym typeface="Times New Roman"/>
              </a:rPr>
              <a:t>Повысить подотчетность</a:t>
            </a:r>
            <a:r>
              <a:rPr lang="en-US" sz="1100" dirty="0">
                <a:latin typeface="Arial"/>
                <a:ea typeface="Arial"/>
                <a:cs typeface="Arial"/>
                <a:sym typeface="Arial"/>
              </a:rPr>
              <a:t> (</a:t>
            </a:r>
            <a:r>
              <a:rPr lang="ru-RU" sz="1100" dirty="0">
                <a:latin typeface="Arial"/>
                <a:ea typeface="Arial"/>
                <a:cs typeface="Arial"/>
                <a:sym typeface="Arial"/>
              </a:rPr>
              <a:t>например, обязать</a:t>
            </a:r>
            <a:r>
              <a:rPr lang="ru-RU" sz="1100" baseline="0" dirty="0">
                <a:latin typeface="Arial"/>
                <a:ea typeface="Arial"/>
                <a:cs typeface="Arial"/>
                <a:sym typeface="Arial"/>
              </a:rPr>
              <a:t> участников </a:t>
            </a:r>
            <a:r>
              <a:rPr lang="ru-RU" sz="1100" dirty="0">
                <a:latin typeface="Arial"/>
                <a:ea typeface="Arial"/>
                <a:cs typeface="Arial"/>
                <a:sym typeface="Arial"/>
              </a:rPr>
              <a:t>в письменной форме взять</a:t>
            </a:r>
            <a:r>
              <a:rPr lang="ru-RU" sz="1100" baseline="0" dirty="0">
                <a:latin typeface="Arial"/>
                <a:ea typeface="Arial"/>
                <a:cs typeface="Arial"/>
                <a:sym typeface="Arial"/>
              </a:rPr>
              <a:t> на себя соответствующую ответственность</a:t>
            </a:r>
            <a:r>
              <a:rPr lang="en-US" sz="1100" dirty="0">
                <a:latin typeface="Arial"/>
                <a:ea typeface="Arial"/>
                <a:cs typeface="Arial"/>
                <a:sym typeface="Arial"/>
              </a:rPr>
              <a:t>; </a:t>
            </a:r>
            <a:r>
              <a:rPr lang="ru-RU" sz="1100" dirty="0">
                <a:latin typeface="Arial"/>
                <a:ea typeface="Arial"/>
                <a:cs typeface="Arial"/>
                <a:sym typeface="Arial"/>
              </a:rPr>
              <a:t>или проверить совместно с ними позднее,</a:t>
            </a:r>
            <a:r>
              <a:rPr lang="ru-RU" sz="1100" baseline="0" dirty="0">
                <a:latin typeface="Arial"/>
                <a:ea typeface="Arial"/>
                <a:cs typeface="Arial"/>
                <a:sym typeface="Arial"/>
              </a:rPr>
              <a:t> применяют ли они свои знания на практике</a:t>
            </a:r>
            <a:r>
              <a:rPr lang="en-US" sz="1100" dirty="0">
                <a:latin typeface="Arial"/>
                <a:ea typeface="Arial"/>
                <a:cs typeface="Arial"/>
                <a:sym typeface="Arial"/>
              </a:rPr>
              <a:t>). </a:t>
            </a:r>
            <a:endParaRPr sz="1100" dirty="0">
              <a:latin typeface="Arial"/>
              <a:ea typeface="Arial"/>
              <a:cs typeface="Arial"/>
              <a:sym typeface="Arial"/>
            </a:endParaRPr>
          </a:p>
          <a:p>
            <a:pPr marL="914400" lvl="1" indent="-317500" algn="l" rtl="0">
              <a:spcBef>
                <a:spcPts val="0"/>
              </a:spcBef>
              <a:spcAft>
                <a:spcPts val="0"/>
              </a:spcAft>
              <a:buSzPts val="1400"/>
              <a:buChar char="○"/>
            </a:pPr>
            <a:r>
              <a:rPr lang="ru-RU" b="1" dirty="0"/>
              <a:t>Проводить регулярные курсы переподготовки</a:t>
            </a:r>
            <a:r>
              <a:rPr lang="en-US" dirty="0"/>
              <a:t>.</a:t>
            </a:r>
          </a:p>
          <a:p>
            <a:pPr marL="457200" lvl="0" indent="-317500" algn="l" rtl="0">
              <a:spcBef>
                <a:spcPts val="0"/>
              </a:spcBef>
              <a:spcAft>
                <a:spcPts val="0"/>
              </a:spcAft>
              <a:buSzPts val="1400"/>
              <a:buChar char="○"/>
            </a:pPr>
            <a:r>
              <a:rPr lang="ru-RU" baseline="0" dirty="0"/>
              <a:t>Техническое руководство содержит ссылку на онлайн-обучение, которое могут использовать организации, а также примерную программу индивидуального обучения. </a:t>
            </a:r>
            <a:r>
              <a:rPr lang="en-US" baseline="0" dirty="0"/>
              <a:t>(</a:t>
            </a:r>
            <a:r>
              <a:rPr lang="ru-RU" baseline="0" dirty="0"/>
              <a:t>Инструмент</a:t>
            </a:r>
            <a:r>
              <a:rPr lang="en-US" baseline="0" dirty="0"/>
              <a:t> 5: </a:t>
            </a:r>
            <a:r>
              <a:rPr lang="ru-RU" baseline="0" dirty="0"/>
              <a:t>ОБРАЗЕЦ ПРОГРАММЫ ОБУЧЕНИЯ ПО ЗСЭН</a:t>
            </a:r>
            <a:r>
              <a:rPr lang="en-US" baseline="0" dirty="0"/>
              <a:t>)</a:t>
            </a:r>
            <a:endParaRPr dirty="0"/>
          </a:p>
        </p:txBody>
      </p:sp>
      <p:sp>
        <p:nvSpPr>
          <p:cNvPr id="271" name="Google Shape;271;g5aded743d9_0_17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8501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sz="1200" dirty="0"/>
          </a:p>
        </p:txBody>
      </p:sp>
      <p:sp>
        <p:nvSpPr>
          <p:cNvPr id="106" name="Google Shape;10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dirty="0"/>
          </a:p>
        </p:txBody>
      </p:sp>
    </p:spTree>
    <p:extLst>
      <p:ext uri="{BB962C8B-B14F-4D97-AF65-F5344CB8AC3E}">
        <p14:creationId xmlns:p14="http://schemas.microsoft.com/office/powerpoint/2010/main" val="14873367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58a24c8cb3_0_369:notes"/>
          <p:cNvSpPr txBox="1">
            <a:spLocks noGrp="1"/>
          </p:cNvSpPr>
          <p:nvPr>
            <p:ph type="body" idx="1"/>
          </p:nvPr>
        </p:nvSpPr>
        <p:spPr>
          <a:xfrm>
            <a:off x="685800" y="4400549"/>
            <a:ext cx="5486400" cy="3709129"/>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ru-RU" dirty="0"/>
              <a:t>Организации</a:t>
            </a:r>
            <a:r>
              <a:rPr lang="en-US" dirty="0"/>
              <a:t> </a:t>
            </a:r>
            <a:r>
              <a:rPr lang="ru-RU" dirty="0"/>
              <a:t>должны осуществлять деятельность по повышению</a:t>
            </a:r>
            <a:r>
              <a:rPr lang="ru-RU" baseline="0" dirty="0"/>
              <a:t> осведомленности о </a:t>
            </a:r>
            <a:r>
              <a:rPr lang="ru-RU" dirty="0"/>
              <a:t>ЗСЭН среди </a:t>
            </a:r>
            <a:r>
              <a:rPr lang="ru-RU" baseline="0" dirty="0"/>
              <a:t>персонала</a:t>
            </a:r>
            <a:r>
              <a:rPr lang="en-US" dirty="0"/>
              <a:t>, </a:t>
            </a:r>
            <a:r>
              <a:rPr lang="ru-RU" dirty="0"/>
              <a:t>бенефициаров</a:t>
            </a:r>
            <a:r>
              <a:rPr lang="en-US" dirty="0"/>
              <a:t>, </a:t>
            </a:r>
            <a:r>
              <a:rPr lang="ru-RU" dirty="0"/>
              <a:t>местных сообществ и других</a:t>
            </a:r>
            <a:r>
              <a:rPr lang="en-US" dirty="0"/>
              <a:t>. </a:t>
            </a:r>
            <a:r>
              <a:rPr lang="ru-RU" dirty="0"/>
              <a:t>В частности</a:t>
            </a:r>
            <a:r>
              <a:rPr lang="en-US" dirty="0"/>
              <a:t>, </a:t>
            </a:r>
            <a:r>
              <a:rPr lang="ru-RU" dirty="0"/>
              <a:t>они должны</a:t>
            </a:r>
            <a:r>
              <a:rPr lang="ru-RU" baseline="0" dirty="0"/>
              <a:t> обеспечить </a:t>
            </a:r>
            <a:r>
              <a:rPr lang="ru-RU" b="1" dirty="0"/>
              <a:t>осведомленность</a:t>
            </a:r>
            <a:r>
              <a:rPr lang="ru-RU" b="1" baseline="0" dirty="0"/>
              <a:t> </a:t>
            </a:r>
            <a:r>
              <a:rPr lang="ru-RU" b="1" dirty="0"/>
              <a:t>бенефициаров</a:t>
            </a:r>
            <a:r>
              <a:rPr lang="en-US" b="1" dirty="0"/>
              <a:t> </a:t>
            </a:r>
            <a:r>
              <a:rPr lang="ru-RU" b="1" dirty="0"/>
              <a:t>о</a:t>
            </a:r>
            <a:r>
              <a:rPr lang="ru-RU" b="1" baseline="0" dirty="0"/>
              <a:t> политике абсолютной нетерпимости организации </a:t>
            </a:r>
            <a:r>
              <a:rPr lang="ru-RU" b="1" dirty="0"/>
              <a:t>в отношении к</a:t>
            </a:r>
            <a:r>
              <a:rPr lang="ru-RU" b="1" baseline="0" dirty="0"/>
              <a:t> </a:t>
            </a:r>
            <a:r>
              <a:rPr lang="ru-RU" b="1" dirty="0"/>
              <a:t>СЭН</a:t>
            </a:r>
            <a:r>
              <a:rPr lang="en-US" b="1" dirty="0"/>
              <a:t> </a:t>
            </a:r>
            <a:r>
              <a:rPr lang="ru-RU" b="1" dirty="0"/>
              <a:t>и</a:t>
            </a:r>
            <a:r>
              <a:rPr lang="ru-RU" b="1" baseline="0" dirty="0"/>
              <a:t> как сообщать об обвинениях</a:t>
            </a:r>
            <a:r>
              <a:rPr lang="en-US" dirty="0"/>
              <a:t>.</a:t>
            </a:r>
            <a:endParaRPr dirty="0"/>
          </a:p>
          <a:p>
            <a:pPr marL="457200" lvl="0" indent="-317500" algn="l" rtl="0">
              <a:spcBef>
                <a:spcPts val="0"/>
              </a:spcBef>
              <a:spcAft>
                <a:spcPts val="0"/>
              </a:spcAft>
              <a:buSzPts val="1400"/>
              <a:buChar char="●"/>
            </a:pPr>
            <a:r>
              <a:rPr lang="ru-RU" dirty="0"/>
              <a:t>На слайде представлена кампания ООН под названием «Никаких оправданий быть не может»</a:t>
            </a:r>
            <a:r>
              <a:rPr lang="en-US" dirty="0"/>
              <a:t>.” </a:t>
            </a:r>
            <a:endParaRPr dirty="0"/>
          </a:p>
          <a:p>
            <a:pPr marL="457200" lvl="0" indent="-317500" algn="l" rtl="0">
              <a:spcBef>
                <a:spcPts val="0"/>
              </a:spcBef>
              <a:spcAft>
                <a:spcPts val="0"/>
              </a:spcAft>
              <a:buSzPts val="1400"/>
              <a:buChar char="●"/>
            </a:pPr>
            <a:r>
              <a:rPr lang="ru-RU" b="1" dirty="0"/>
              <a:t>Когда мы создаем </a:t>
            </a:r>
            <a:r>
              <a:rPr lang="ru-RU" dirty="0" err="1"/>
              <a:t>флайера</a:t>
            </a:r>
            <a:r>
              <a:rPr lang="ru-RU" dirty="0"/>
              <a:t>/плаката нам важно помнить о следующих 3 вопросах</a:t>
            </a:r>
            <a:r>
              <a:rPr lang="en-US" dirty="0"/>
              <a:t>: 1) </a:t>
            </a:r>
            <a:r>
              <a:rPr lang="ru-RU" dirty="0"/>
              <a:t>Кто является </a:t>
            </a:r>
            <a:r>
              <a:rPr lang="ru-RU" b="1" dirty="0"/>
              <a:t>целевой аудиторией</a:t>
            </a:r>
            <a:r>
              <a:rPr lang="ru-RU" b="1" baseline="0" dirty="0"/>
              <a:t> </a:t>
            </a:r>
            <a:r>
              <a:rPr lang="ru-RU" dirty="0"/>
              <a:t>для этого</a:t>
            </a:r>
            <a:r>
              <a:rPr lang="en-US" dirty="0"/>
              <a:t>? 2) </a:t>
            </a:r>
            <a:r>
              <a:rPr lang="ru-RU" dirty="0"/>
              <a:t>Каковые</a:t>
            </a:r>
            <a:r>
              <a:rPr lang="ru-RU" baseline="0" dirty="0"/>
              <a:t> </a:t>
            </a:r>
            <a:r>
              <a:rPr lang="ru-RU" dirty="0"/>
              <a:t>ключевые </a:t>
            </a:r>
            <a:r>
              <a:rPr lang="ru-RU" b="1" dirty="0"/>
              <a:t>послания</a:t>
            </a:r>
            <a:r>
              <a:rPr lang="en-US" dirty="0"/>
              <a:t>? 3) </a:t>
            </a:r>
            <a:r>
              <a:rPr lang="ru-RU" dirty="0"/>
              <a:t>Как вы думаете, </a:t>
            </a:r>
            <a:r>
              <a:rPr lang="ru-RU" b="1" dirty="0"/>
              <a:t>эффективен</a:t>
            </a:r>
            <a:r>
              <a:rPr lang="ru-RU" dirty="0"/>
              <a:t> ли данный </a:t>
            </a:r>
            <a:r>
              <a:rPr lang="ru-RU" dirty="0" err="1"/>
              <a:t>флайер</a:t>
            </a:r>
            <a:r>
              <a:rPr lang="ru-RU" dirty="0"/>
              <a:t>/плакат?</a:t>
            </a:r>
            <a:r>
              <a:rPr lang="en-US" dirty="0"/>
              <a:t> </a:t>
            </a:r>
            <a:endParaRPr dirty="0"/>
          </a:p>
          <a:p>
            <a:pPr marL="457200" lvl="0" indent="-317500" algn="l" rtl="0">
              <a:spcBef>
                <a:spcPts val="0"/>
              </a:spcBef>
              <a:spcAft>
                <a:spcPts val="0"/>
              </a:spcAft>
              <a:buSzPts val="1400"/>
              <a:buChar char="●"/>
            </a:pPr>
            <a:r>
              <a:rPr lang="ru-RU" dirty="0"/>
              <a:t>С точки зрения ЗСЭН, это может быть очень чувствительным вопросом для многих. Для повышения осведомленности бенефициаров и местных сообществ важно, чтобы вы работали в тесном контакте с людьми, с которыми вы пытаетесь связаться! Они также должны убедиться, что вы готовы предоставить людям информацию о том, как безопасным и конфиденциальным способом сообщать об обвинениях в СЭН</a:t>
            </a:r>
            <a:r>
              <a:rPr lang="en-US" baseline="0" dirty="0"/>
              <a:t>. </a:t>
            </a:r>
            <a:endParaRPr dirty="0"/>
          </a:p>
        </p:txBody>
      </p:sp>
      <p:sp>
        <p:nvSpPr>
          <p:cNvPr id="281" name="Google Shape;281;g58a24c8cb3_0_3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41624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5aded743d9_0_175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indent="-317500">
              <a:buFont typeface="Arial"/>
              <a:buChar char="●"/>
            </a:pPr>
            <a:r>
              <a:rPr lang="ru-RU" b="1" dirty="0">
                <a:solidFill>
                  <a:srgbClr val="000000"/>
                </a:solidFill>
              </a:rPr>
              <a:t>Какие меры могут принять организации для предотвращения СЭН?</a:t>
            </a:r>
          </a:p>
          <a:p>
            <a:pPr indent="-317500">
              <a:buFont typeface="Arial"/>
              <a:buChar char="●"/>
            </a:pPr>
            <a:endParaRPr lang="ru-RU" dirty="0">
              <a:solidFill>
                <a:srgbClr val="000000"/>
              </a:solidFill>
            </a:endParaRPr>
          </a:p>
          <a:p>
            <a:pPr indent="-317500">
              <a:buFont typeface="Arial"/>
              <a:buChar char="●"/>
            </a:pPr>
            <a:r>
              <a:rPr lang="en-US" dirty="0">
                <a:solidFill>
                  <a:srgbClr val="000000"/>
                </a:solidFill>
              </a:rPr>
              <a:t>[</a:t>
            </a:r>
            <a:r>
              <a:rPr lang="ru-RU" dirty="0">
                <a:solidFill>
                  <a:srgbClr val="000000"/>
                </a:solidFill>
              </a:rPr>
              <a:t>Просмотрите эти примеры общих превентивных мер и мер безопасности и спросите участников, применяли ли их организации какие-либо из этих мер и каков их опыт. Какие меры они считают наиболее эффективными и почему? Существуют ли другие меры, которые организации могут предпринять, чтобы осуществить разработку программ более безопасным для бенефициаров и членов сообщества способом?</a:t>
            </a:r>
            <a:endParaRPr lang="en-US" baseline="0" dirty="0">
              <a:solidFill>
                <a:srgbClr val="000000"/>
              </a:solidFill>
            </a:endParaRPr>
          </a:p>
          <a:p>
            <a:pPr indent="-317500">
              <a:buFont typeface="Arial"/>
              <a:buChar char="●"/>
            </a:pPr>
            <a:r>
              <a:rPr lang="ru-RU" dirty="0">
                <a:solidFill>
                  <a:srgbClr val="000000"/>
                </a:solidFill>
              </a:rPr>
              <a:t>Важное примечание</a:t>
            </a:r>
            <a:r>
              <a:rPr lang="en-US" dirty="0">
                <a:solidFill>
                  <a:srgbClr val="000000"/>
                </a:solidFill>
              </a:rPr>
              <a:t>: </a:t>
            </a:r>
            <a:r>
              <a:rPr lang="ru-RU" dirty="0">
                <a:solidFill>
                  <a:srgbClr val="000000"/>
                </a:solidFill>
              </a:rPr>
              <a:t>Обязательно объясните, что вовлечение бенефициаров и членов сообщества в деятельность, связанную с СЭН (например, мониторинг, повышение осведомленности) имеет решающее значение, но может быть рискованным для некоторых участников в определенных ситуациях. Партнеры должны оценить эти риски и принять меры по их смягчению по мере необходимости до их привлечения, тесно сотрудничая со специалистами по защите и ГН</a:t>
            </a:r>
            <a:r>
              <a:rPr lang="en-US" dirty="0">
                <a:solidFill>
                  <a:srgbClr val="000000"/>
                </a:solidFill>
              </a:rPr>
              <a:t>. ]</a:t>
            </a:r>
            <a:endParaRPr dirty="0">
              <a:solidFill>
                <a:srgbClr val="000000"/>
              </a:solidFill>
            </a:endParaRPr>
          </a:p>
        </p:txBody>
      </p:sp>
      <p:sp>
        <p:nvSpPr>
          <p:cNvPr id="289" name="Google Shape;289;g5aded743d9_0_17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51318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5aded743d9_0_175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indent="-317500">
              <a:buFont typeface="Arial"/>
              <a:buChar char="●"/>
            </a:pPr>
            <a:r>
              <a:rPr lang="ru-RU" b="1" u="none" dirty="0">
                <a:solidFill>
                  <a:srgbClr val="000000"/>
                </a:solidFill>
              </a:rPr>
              <a:t>ОНЛАЙН ФОРМАТ: </a:t>
            </a:r>
            <a:r>
              <a:rPr lang="ru-RU" b="0" u="none" dirty="0">
                <a:solidFill>
                  <a:srgbClr val="000000"/>
                </a:solidFill>
              </a:rPr>
              <a:t>участники будут работать в максимум 3-х сессионных залах. </a:t>
            </a:r>
          </a:p>
          <a:p>
            <a:pPr indent="-317500">
              <a:buFont typeface="Arial"/>
              <a:buChar char="●"/>
            </a:pPr>
            <a:r>
              <a:rPr lang="ru-RU" u="sng" dirty="0">
                <a:solidFill>
                  <a:srgbClr val="000000"/>
                </a:solidFill>
              </a:rPr>
              <a:t>Цель данного задания</a:t>
            </a:r>
            <a:r>
              <a:rPr lang="en-US" dirty="0">
                <a:solidFill>
                  <a:srgbClr val="000000"/>
                </a:solidFill>
              </a:rPr>
              <a:t>: </a:t>
            </a:r>
            <a:r>
              <a:rPr lang="ru-RU" dirty="0">
                <a:solidFill>
                  <a:srgbClr val="000000"/>
                </a:solidFill>
              </a:rPr>
              <a:t>Повысить осведомленность участников в</a:t>
            </a:r>
            <a:r>
              <a:rPr lang="ru-RU" baseline="0" dirty="0">
                <a:solidFill>
                  <a:srgbClr val="000000"/>
                </a:solidFill>
              </a:rPr>
              <a:t> отношении рисков </a:t>
            </a:r>
            <a:r>
              <a:rPr lang="ru-RU" dirty="0">
                <a:solidFill>
                  <a:srgbClr val="000000"/>
                </a:solidFill>
              </a:rPr>
              <a:t>СЭН</a:t>
            </a:r>
            <a:r>
              <a:rPr lang="en-US" dirty="0">
                <a:solidFill>
                  <a:srgbClr val="000000"/>
                </a:solidFill>
              </a:rPr>
              <a:t> </a:t>
            </a:r>
            <a:r>
              <a:rPr lang="ru-RU" dirty="0">
                <a:solidFill>
                  <a:srgbClr val="000000"/>
                </a:solidFill>
              </a:rPr>
              <a:t>и возможных стратегий снижения этих</a:t>
            </a:r>
            <a:r>
              <a:rPr lang="ru-RU" baseline="0" dirty="0">
                <a:solidFill>
                  <a:srgbClr val="000000"/>
                </a:solidFill>
              </a:rPr>
              <a:t> рисков</a:t>
            </a:r>
            <a:r>
              <a:rPr lang="en-US" dirty="0">
                <a:solidFill>
                  <a:srgbClr val="000000"/>
                </a:solidFill>
              </a:rPr>
              <a:t>.</a:t>
            </a:r>
          </a:p>
          <a:p>
            <a:pPr marL="457200" lvl="0" indent="-317500" algn="l" rtl="0">
              <a:spcBef>
                <a:spcPts val="0"/>
              </a:spcBef>
              <a:spcAft>
                <a:spcPts val="0"/>
              </a:spcAft>
              <a:buClr>
                <a:srgbClr val="000000"/>
              </a:buClr>
              <a:buSzPts val="1400"/>
              <a:buChar char="●"/>
            </a:pPr>
            <a:r>
              <a:rPr lang="ru-RU" u="sng" dirty="0">
                <a:solidFill>
                  <a:srgbClr val="000000"/>
                </a:solidFill>
              </a:rPr>
              <a:t>Инструкции</a:t>
            </a:r>
            <a:r>
              <a:rPr lang="en-US" u="sng" dirty="0">
                <a:solidFill>
                  <a:srgbClr val="000000"/>
                </a:solidFill>
              </a:rPr>
              <a:t>: </a:t>
            </a:r>
            <a:endParaRPr u="sng" dirty="0">
              <a:solidFill>
                <a:srgbClr val="000000"/>
              </a:solidFill>
            </a:endParaRPr>
          </a:p>
          <a:p>
            <a:pPr marL="914400" lvl="1" indent="-317500" algn="l" rtl="0">
              <a:spcBef>
                <a:spcPts val="0"/>
              </a:spcBef>
              <a:spcAft>
                <a:spcPts val="0"/>
              </a:spcAft>
              <a:buClr>
                <a:srgbClr val="000000"/>
              </a:buClr>
              <a:buSzPts val="1400"/>
              <a:buChar char="○"/>
            </a:pPr>
            <a:r>
              <a:rPr lang="ru-RU" dirty="0">
                <a:solidFill>
                  <a:srgbClr val="000000"/>
                </a:solidFill>
              </a:rPr>
              <a:t>Разделите</a:t>
            </a:r>
            <a:r>
              <a:rPr lang="ru-RU" baseline="0" dirty="0">
                <a:solidFill>
                  <a:srgbClr val="000000"/>
                </a:solidFill>
              </a:rPr>
              <a:t> участников на </a:t>
            </a:r>
            <a:r>
              <a:rPr lang="ru-RU" dirty="0">
                <a:solidFill>
                  <a:srgbClr val="000000"/>
                </a:solidFill>
              </a:rPr>
              <a:t>группы</a:t>
            </a:r>
            <a:r>
              <a:rPr lang="ru-RU" baseline="0" dirty="0">
                <a:solidFill>
                  <a:srgbClr val="000000"/>
                </a:solidFill>
              </a:rPr>
              <a:t> приблизительно по </a:t>
            </a:r>
            <a:r>
              <a:rPr lang="en-US" dirty="0">
                <a:solidFill>
                  <a:srgbClr val="000000"/>
                </a:solidFill>
              </a:rPr>
              <a:t>5 </a:t>
            </a:r>
            <a:r>
              <a:rPr lang="ru-RU" dirty="0">
                <a:solidFill>
                  <a:srgbClr val="000000"/>
                </a:solidFill>
              </a:rPr>
              <a:t>человек</a:t>
            </a:r>
            <a:r>
              <a:rPr lang="en-US" dirty="0">
                <a:solidFill>
                  <a:srgbClr val="000000"/>
                </a:solidFill>
              </a:rPr>
              <a:t>. </a:t>
            </a:r>
            <a:endParaRPr dirty="0">
              <a:solidFill>
                <a:srgbClr val="000000"/>
              </a:solidFill>
            </a:endParaRPr>
          </a:p>
          <a:p>
            <a:pPr marL="914400" lvl="1" indent="-317500" algn="l" rtl="0">
              <a:spcBef>
                <a:spcPts val="0"/>
              </a:spcBef>
              <a:spcAft>
                <a:spcPts val="0"/>
              </a:spcAft>
              <a:buClr>
                <a:srgbClr val="000000"/>
              </a:buClr>
              <a:buSzPts val="1400"/>
              <a:buChar char="○"/>
            </a:pPr>
            <a:r>
              <a:rPr lang="ru-RU" dirty="0">
                <a:solidFill>
                  <a:srgbClr val="000000"/>
                </a:solidFill>
              </a:rPr>
              <a:t>Раздайте </a:t>
            </a:r>
            <a:r>
              <a:rPr lang="en-US" dirty="0">
                <a:solidFill>
                  <a:srgbClr val="000000"/>
                </a:solidFill>
              </a:rPr>
              <a:t>“</a:t>
            </a:r>
            <a:r>
              <a:rPr lang="ru-RU" dirty="0">
                <a:solidFill>
                  <a:srgbClr val="000000"/>
                </a:solidFill>
              </a:rPr>
              <a:t>Рабочий план </a:t>
            </a:r>
            <a:r>
              <a:rPr lang="en-US" dirty="0">
                <a:solidFill>
                  <a:srgbClr val="000000"/>
                </a:solidFill>
              </a:rPr>
              <a:t>1: </a:t>
            </a:r>
            <a:r>
              <a:rPr lang="ru-RU" dirty="0">
                <a:solidFill>
                  <a:srgbClr val="000000"/>
                </a:solidFill>
              </a:rPr>
              <a:t>Оценка рисков ЗСЭН</a:t>
            </a:r>
            <a:r>
              <a:rPr lang="en-US" dirty="0">
                <a:solidFill>
                  <a:srgbClr val="000000"/>
                </a:solidFill>
              </a:rPr>
              <a:t> </a:t>
            </a:r>
            <a:r>
              <a:rPr lang="ru-RU" dirty="0">
                <a:solidFill>
                  <a:srgbClr val="000000"/>
                </a:solidFill>
              </a:rPr>
              <a:t>и управление рисками</a:t>
            </a:r>
            <a:r>
              <a:rPr lang="en-US" dirty="0">
                <a:solidFill>
                  <a:srgbClr val="000000"/>
                </a:solidFill>
              </a:rPr>
              <a:t>” </a:t>
            </a:r>
            <a:r>
              <a:rPr lang="ru-RU" dirty="0">
                <a:solidFill>
                  <a:srgbClr val="000000"/>
                </a:solidFill>
              </a:rPr>
              <a:t>и перейдите к задачам</a:t>
            </a:r>
            <a:r>
              <a:rPr lang="en-US" dirty="0">
                <a:solidFill>
                  <a:srgbClr val="000000"/>
                </a:solidFill>
              </a:rPr>
              <a:t>.</a:t>
            </a:r>
            <a:endParaRPr dirty="0">
              <a:solidFill>
                <a:srgbClr val="000000"/>
              </a:solidFill>
            </a:endParaRPr>
          </a:p>
          <a:p>
            <a:pPr marL="914400" lvl="1" indent="-317500" algn="l" rtl="0">
              <a:spcBef>
                <a:spcPts val="0"/>
              </a:spcBef>
              <a:spcAft>
                <a:spcPts val="0"/>
              </a:spcAft>
              <a:buClr>
                <a:srgbClr val="000000"/>
              </a:buClr>
              <a:buSzPts val="1400"/>
              <a:buChar char="○"/>
            </a:pPr>
            <a:r>
              <a:rPr lang="ru-RU" dirty="0"/>
              <a:t>Объясните, что в дополнение к этим областям, организации обычно также оценивают профиль бенефициаров, их персонал и программные подходы </a:t>
            </a:r>
            <a:r>
              <a:rPr lang="en-US" dirty="0"/>
              <a:t>(</a:t>
            </a:r>
            <a:r>
              <a:rPr lang="ru-RU" dirty="0"/>
              <a:t>Инструмент</a:t>
            </a:r>
            <a:r>
              <a:rPr lang="en-US" dirty="0"/>
              <a:t> 6: </a:t>
            </a:r>
            <a:r>
              <a:rPr lang="ru-RU" dirty="0"/>
              <a:t>ОЦЕНКА РИСКОВ ЗСЭН</a:t>
            </a:r>
            <a:r>
              <a:rPr lang="en-US" dirty="0"/>
              <a:t> </a:t>
            </a:r>
            <a:r>
              <a:rPr lang="ru-RU" dirty="0"/>
              <a:t> И УПРАВЛЕНИЕ</a:t>
            </a:r>
            <a:r>
              <a:rPr lang="en-US" dirty="0"/>
              <a:t> </a:t>
            </a:r>
            <a:r>
              <a:rPr lang="ru-RU" dirty="0"/>
              <a:t>ПРОГРАММАМИ ОБЕСПЕЧЕНИЯ БЕЗОПАСНОСТИ</a:t>
            </a:r>
            <a:r>
              <a:rPr lang="en-US" baseline="0" dirty="0"/>
              <a:t>)</a:t>
            </a:r>
            <a:r>
              <a:rPr lang="en-US" dirty="0"/>
              <a:t>. </a:t>
            </a:r>
            <a:r>
              <a:rPr lang="ru-RU" dirty="0"/>
              <a:t>Это упражнение фокусируется на рисках, связанных с контекстом, потому что это та область, которая объединяет всех участников</a:t>
            </a:r>
            <a:r>
              <a:rPr lang="en-US" dirty="0"/>
              <a:t>. </a:t>
            </a:r>
            <a:endParaRPr dirty="0">
              <a:solidFill>
                <a:srgbClr val="000000"/>
              </a:solidFill>
            </a:endParaRPr>
          </a:p>
          <a:p>
            <a:pPr marL="914400" lvl="1" indent="-317500" algn="l" rtl="0">
              <a:spcBef>
                <a:spcPts val="0"/>
              </a:spcBef>
              <a:spcAft>
                <a:spcPts val="0"/>
              </a:spcAft>
              <a:buClr>
                <a:srgbClr val="000000"/>
              </a:buClr>
              <a:buSzPts val="1400"/>
              <a:buChar char="○"/>
            </a:pPr>
            <a:r>
              <a:rPr lang="ru-RU" dirty="0">
                <a:solidFill>
                  <a:srgbClr val="000000"/>
                </a:solidFill>
              </a:rPr>
              <a:t>Попросите участников быть готовыми ответить примерно через 20 минут</a:t>
            </a:r>
            <a:r>
              <a:rPr lang="en-US" dirty="0">
                <a:solidFill>
                  <a:srgbClr val="000000"/>
                </a:solidFill>
              </a:rPr>
              <a:t>.</a:t>
            </a:r>
            <a:endParaRPr dirty="0">
              <a:solidFill>
                <a:srgbClr val="000000"/>
              </a:solidFill>
            </a:endParaRPr>
          </a:p>
          <a:p>
            <a:pPr marL="457200" lvl="0" indent="-317500" algn="l" rtl="0">
              <a:spcBef>
                <a:spcPts val="0"/>
              </a:spcBef>
              <a:spcAft>
                <a:spcPts val="0"/>
              </a:spcAft>
              <a:buSzPts val="1400"/>
              <a:buChar char="●"/>
            </a:pPr>
            <a:r>
              <a:rPr lang="ru-RU" u="sng" dirty="0">
                <a:solidFill>
                  <a:srgbClr val="000000"/>
                </a:solidFill>
              </a:rPr>
              <a:t>Подведение итогов:</a:t>
            </a:r>
            <a:r>
              <a:rPr lang="en-US" dirty="0">
                <a:solidFill>
                  <a:srgbClr val="000000"/>
                </a:solidFill>
              </a:rPr>
              <a:t> </a:t>
            </a:r>
            <a:r>
              <a:rPr lang="ru-RU" dirty="0">
                <a:solidFill>
                  <a:srgbClr val="000000"/>
                </a:solidFill>
              </a:rPr>
              <a:t>Попросите участников поделиться своими выводами с группой</a:t>
            </a:r>
            <a:r>
              <a:rPr lang="en-US" dirty="0">
                <a:solidFill>
                  <a:srgbClr val="000000"/>
                </a:solidFill>
              </a:rPr>
              <a:t>.</a:t>
            </a:r>
          </a:p>
          <a:p>
            <a:pPr marL="457200" lvl="0" indent="-317500" algn="l" rtl="0">
              <a:spcBef>
                <a:spcPts val="0"/>
              </a:spcBef>
              <a:spcAft>
                <a:spcPts val="0"/>
              </a:spcAft>
              <a:buSzPts val="1400"/>
              <a:buChar char="●"/>
            </a:pPr>
            <a:r>
              <a:rPr lang="ru-RU" dirty="0">
                <a:solidFill>
                  <a:srgbClr val="000000"/>
                </a:solidFill>
              </a:rPr>
              <a:t>Не забудьте направить участников с</a:t>
            </a:r>
            <a:r>
              <a:rPr lang="ru-RU" baseline="0" dirty="0">
                <a:solidFill>
                  <a:srgbClr val="000000"/>
                </a:solidFill>
              </a:rPr>
              <a:t> отсылкой </a:t>
            </a:r>
            <a:r>
              <a:rPr lang="ru-RU" dirty="0">
                <a:solidFill>
                  <a:srgbClr val="000000"/>
                </a:solidFill>
              </a:rPr>
              <a:t>на дополнительные инструменты оценки рисков ЗСЭН и управления, представленных в Инструментарии, включая Инструмент </a:t>
            </a:r>
            <a:r>
              <a:rPr lang="en-US" baseline="0" dirty="0">
                <a:solidFill>
                  <a:srgbClr val="000000"/>
                </a:solidFill>
              </a:rPr>
              <a:t>7: </a:t>
            </a:r>
            <a:r>
              <a:rPr lang="ru-RU" baseline="0" dirty="0">
                <a:solidFill>
                  <a:srgbClr val="000000"/>
                </a:solidFill>
              </a:rPr>
              <a:t>ПРИМЕРЫ ПРОГРАММНЫХ МЕРОПРИЯТИЙ С РАЗБИВКОЙ ПО СЕКТОРАМ ДЛЯ МИНИМИЗАЦИИ РИСКОВ СЭН</a:t>
            </a:r>
            <a:r>
              <a:rPr lang="en-US" baseline="0" dirty="0">
                <a:solidFill>
                  <a:srgbClr val="000000"/>
                </a:solidFill>
              </a:rPr>
              <a:t> </a:t>
            </a:r>
            <a:r>
              <a:rPr lang="ru-RU" baseline="0" dirty="0">
                <a:solidFill>
                  <a:srgbClr val="000000"/>
                </a:solidFill>
              </a:rPr>
              <a:t>и Инструмент</a:t>
            </a:r>
            <a:r>
              <a:rPr lang="en-US" baseline="0" dirty="0">
                <a:solidFill>
                  <a:srgbClr val="000000"/>
                </a:solidFill>
              </a:rPr>
              <a:t> 12: </a:t>
            </a:r>
            <a:r>
              <a:rPr lang="ru-RU" sz="1200" b="0" i="0" u="none" strike="noStrike" cap="none" dirty="0">
                <a:solidFill>
                  <a:schemeClr val="dk1"/>
                </a:solidFill>
                <a:effectLst/>
                <a:latin typeface="Calibri"/>
                <a:ea typeface="Calibri"/>
                <a:cs typeface="Calibri"/>
                <a:sym typeface="Calibri"/>
              </a:rPr>
              <a:t>ШАБЛОН ДЛЯ ОЦЕНКИ И УПРАВЛЕНИЯ РИСКАМИ В ХОДЕ РАССЛЕДОВАНИЯ ДЕЛА О СЭН</a:t>
            </a:r>
            <a:r>
              <a:rPr lang="en-US" baseline="0" dirty="0">
                <a:solidFill>
                  <a:srgbClr val="000000"/>
                </a:solidFill>
              </a:rPr>
              <a:t>. </a:t>
            </a:r>
            <a:endParaRPr dirty="0">
              <a:solidFill>
                <a:srgbClr val="000000"/>
              </a:solidFill>
            </a:endParaRPr>
          </a:p>
        </p:txBody>
      </p:sp>
      <p:sp>
        <p:nvSpPr>
          <p:cNvPr id="289" name="Google Shape;289;g5aded743d9_0_17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21173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564973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5aded743d9_0_17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kk-KZ" b="1" dirty="0"/>
              <a:t>И</a:t>
            </a:r>
            <a:r>
              <a:rPr lang="ru-RU" b="1" dirty="0" err="1"/>
              <a:t>нформирование</a:t>
            </a:r>
            <a:r>
              <a:rPr lang="ru-RU" b="1" dirty="0"/>
              <a:t> и отчетность </a:t>
            </a:r>
            <a:r>
              <a:rPr lang="ru-RU" dirty="0"/>
              <a:t>также является важным шагом для оказания поддержки лица, пережившего СЭН, свидетелей и других</a:t>
            </a:r>
            <a:r>
              <a:rPr lang="ru-RU" baseline="0" dirty="0"/>
              <a:t> </a:t>
            </a:r>
            <a:r>
              <a:rPr lang="ru-RU" dirty="0"/>
              <a:t>лиц и прекращения случаев безнаказанности.</a:t>
            </a:r>
          </a:p>
          <a:p>
            <a:pPr marL="457200" lvl="0" indent="-317500" algn="l" rtl="0">
              <a:spcBef>
                <a:spcPts val="0"/>
              </a:spcBef>
              <a:spcAft>
                <a:spcPts val="0"/>
              </a:spcAft>
              <a:buSzPts val="1400"/>
              <a:buChar char="●"/>
            </a:pPr>
            <a:r>
              <a:rPr lang="ru-RU" dirty="0"/>
              <a:t>Инструментарий сообщает о важных принципах эффективного информирования и отчетности и о том, как предоставлять информацию в ЮНФПА. Мы рассмотрим оба аспекта во время этой сессии.</a:t>
            </a:r>
            <a:endParaRPr dirty="0"/>
          </a:p>
        </p:txBody>
      </p:sp>
      <p:sp>
        <p:nvSpPr>
          <p:cNvPr id="299" name="Google Shape;299;g5aded743d9_0_17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8652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58a3ee7669_0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ru-RU" dirty="0"/>
              <a:t>Партнеры могут использовать </a:t>
            </a:r>
            <a:r>
              <a:rPr lang="ru-RU" b="1" dirty="0"/>
              <a:t>как внутренние, так и внешние механизмы </a:t>
            </a:r>
            <a:r>
              <a:rPr lang="ru-RU" dirty="0"/>
              <a:t>информирования и отчетности для персонала и участников программы. </a:t>
            </a:r>
          </a:p>
          <a:p>
            <a:pPr marL="457200" lvl="0" indent="-317500" algn="l" rtl="0">
              <a:spcBef>
                <a:spcPts val="0"/>
              </a:spcBef>
              <a:spcAft>
                <a:spcPts val="0"/>
              </a:spcAft>
              <a:buSzPts val="1400"/>
              <a:buChar char="●"/>
            </a:pPr>
            <a:r>
              <a:rPr lang="ru-RU" dirty="0"/>
              <a:t>Механизмы должны дать возможность бенефициарам передавать жалобы СЭН, связанные с персоналом другой организации, в соответствующую организацию </a:t>
            </a:r>
          </a:p>
          <a:p>
            <a:pPr marL="457200" lvl="0" indent="-317500" algn="l" rtl="0">
              <a:spcBef>
                <a:spcPts val="0"/>
              </a:spcBef>
              <a:spcAft>
                <a:spcPts val="0"/>
              </a:spcAft>
              <a:buSzPts val="1400"/>
              <a:buChar char="●"/>
            </a:pPr>
            <a:r>
              <a:rPr lang="ru-RU" dirty="0"/>
              <a:t>Механизмы информирования и отчетности должны придерживаться принципов безопасности, конфиденциальности, прозрачности и доступности. Спросите участников: что означает каждый из этих принципов? Затем объясните их более подробно</a:t>
            </a:r>
            <a:r>
              <a:rPr lang="en-US" baseline="0" dirty="0"/>
              <a:t>: </a:t>
            </a:r>
          </a:p>
          <a:p>
            <a:pPr marL="914400" lvl="1" indent="-317500" algn="l" rtl="0">
              <a:spcBef>
                <a:spcPts val="0"/>
              </a:spcBef>
              <a:spcAft>
                <a:spcPts val="0"/>
              </a:spcAft>
              <a:buSzPts val="1400"/>
              <a:buChar char="●"/>
            </a:pPr>
            <a:r>
              <a:rPr lang="ru-RU" b="1" dirty="0"/>
              <a:t>безопасность</a:t>
            </a:r>
            <a:r>
              <a:rPr lang="en-US" dirty="0"/>
              <a:t> – </a:t>
            </a:r>
            <a:r>
              <a:rPr lang="ru-RU" dirty="0"/>
              <a:t>не создавайте или не усугубляйте</a:t>
            </a:r>
            <a:r>
              <a:rPr lang="ru-RU" baseline="0" dirty="0"/>
              <a:t> риски</a:t>
            </a:r>
            <a:endParaRPr dirty="0"/>
          </a:p>
          <a:p>
            <a:pPr marL="914400" lvl="1" indent="-317500" algn="l" rtl="0">
              <a:spcBef>
                <a:spcPts val="0"/>
              </a:spcBef>
              <a:spcAft>
                <a:spcPts val="0"/>
              </a:spcAft>
              <a:buSzPts val="1400"/>
              <a:buChar char="○"/>
            </a:pPr>
            <a:r>
              <a:rPr lang="ru-RU" b="1" dirty="0"/>
              <a:t>конфиденциальность</a:t>
            </a:r>
            <a:r>
              <a:rPr lang="en-US" dirty="0"/>
              <a:t> – </a:t>
            </a:r>
            <a:r>
              <a:rPr lang="ru-RU" dirty="0"/>
              <a:t>ограничивайте</a:t>
            </a:r>
            <a:r>
              <a:rPr lang="ru-RU" baseline="0" dirty="0"/>
              <a:t> число людей, имеющих доступ к сообщаемой информации</a:t>
            </a:r>
            <a:r>
              <a:rPr lang="en-US" dirty="0"/>
              <a:t>; </a:t>
            </a:r>
            <a:r>
              <a:rPr lang="ru-RU" dirty="0"/>
              <a:t>опускайте информацию, позволяющую</a:t>
            </a:r>
            <a:r>
              <a:rPr lang="ru-RU" baseline="0" dirty="0"/>
              <a:t> установить личность</a:t>
            </a:r>
            <a:r>
              <a:rPr lang="en-US" dirty="0"/>
              <a:t>; </a:t>
            </a:r>
            <a:r>
              <a:rPr lang="ru-RU" dirty="0"/>
              <a:t>позволяйте людям информировать об инцидентах в анонимном</a:t>
            </a:r>
            <a:r>
              <a:rPr lang="ru-RU" baseline="0" dirty="0"/>
              <a:t> порядке</a:t>
            </a:r>
            <a:r>
              <a:rPr lang="en-US" dirty="0"/>
              <a:t>. </a:t>
            </a:r>
            <a:endParaRPr dirty="0"/>
          </a:p>
          <a:p>
            <a:pPr marL="914400" lvl="1" indent="-317500" algn="l" rtl="0">
              <a:spcBef>
                <a:spcPts val="0"/>
              </a:spcBef>
              <a:spcAft>
                <a:spcPts val="0"/>
              </a:spcAft>
              <a:buSzPts val="1400"/>
              <a:buChar char="○"/>
            </a:pPr>
            <a:r>
              <a:rPr lang="ru-RU" b="1" dirty="0"/>
              <a:t>прозрачность</a:t>
            </a:r>
            <a:r>
              <a:rPr lang="en-US" dirty="0"/>
              <a:t> – </a:t>
            </a:r>
            <a:r>
              <a:rPr lang="ru-RU" dirty="0"/>
              <a:t>получите предварительное информированное согласие заявителя</a:t>
            </a:r>
            <a:r>
              <a:rPr lang="en-US" dirty="0"/>
              <a:t>, </a:t>
            </a:r>
            <a:r>
              <a:rPr lang="ru-RU" dirty="0"/>
              <a:t>если только заявитель не является сотрудником ООН или сотрудником партнера</a:t>
            </a:r>
            <a:r>
              <a:rPr lang="en-US" dirty="0"/>
              <a:t>, </a:t>
            </a:r>
            <a:r>
              <a:rPr lang="ru-RU" dirty="0"/>
              <a:t>который обязан сообщать о</a:t>
            </a:r>
            <a:r>
              <a:rPr lang="ru-RU" baseline="0" dirty="0"/>
              <a:t> </a:t>
            </a:r>
            <a:r>
              <a:rPr lang="ru-RU" dirty="0"/>
              <a:t>СЭН</a:t>
            </a:r>
            <a:r>
              <a:rPr lang="en-US" dirty="0"/>
              <a:t>. </a:t>
            </a:r>
            <a:r>
              <a:rPr lang="ru-RU" dirty="0"/>
              <a:t>Четко объясните, как будет осуществляться обмен информацией</a:t>
            </a:r>
            <a:r>
              <a:rPr lang="en-US" dirty="0"/>
              <a:t>, </a:t>
            </a:r>
            <a:r>
              <a:rPr lang="ru-RU" dirty="0"/>
              <a:t>с кем и с</a:t>
            </a:r>
            <a:r>
              <a:rPr lang="ru-RU" baseline="0" dirty="0"/>
              <a:t> какой целью</a:t>
            </a:r>
            <a:r>
              <a:rPr lang="en-US" dirty="0"/>
              <a:t>, </a:t>
            </a:r>
            <a:r>
              <a:rPr lang="ru-RU" dirty="0"/>
              <a:t>в том числе для проведения расследования</a:t>
            </a:r>
            <a:r>
              <a:rPr lang="en-US" dirty="0"/>
              <a:t> </a:t>
            </a:r>
            <a:r>
              <a:rPr lang="ru-RU" dirty="0"/>
              <a:t>и помощи лицам, переживших СЭН</a:t>
            </a:r>
            <a:r>
              <a:rPr lang="en-US" dirty="0"/>
              <a:t>. </a:t>
            </a:r>
          </a:p>
          <a:p>
            <a:pPr marL="914400" lvl="1" indent="-317500" algn="l" rtl="0">
              <a:spcBef>
                <a:spcPts val="0"/>
              </a:spcBef>
              <a:spcAft>
                <a:spcPts val="0"/>
              </a:spcAft>
              <a:buSzPts val="1400"/>
              <a:buChar char="○"/>
            </a:pPr>
            <a:r>
              <a:rPr lang="ru-RU" b="1" dirty="0"/>
              <a:t>доступность</a:t>
            </a:r>
            <a:r>
              <a:rPr lang="en-US" dirty="0"/>
              <a:t> – </a:t>
            </a:r>
            <a:r>
              <a:rPr lang="ru-RU" dirty="0"/>
              <a:t>механизм информирования и отчетности</a:t>
            </a:r>
            <a:r>
              <a:rPr lang="en-US" dirty="0"/>
              <a:t> </a:t>
            </a:r>
            <a:r>
              <a:rPr lang="ru-RU" dirty="0"/>
              <a:t>должен устранять языковые</a:t>
            </a:r>
            <a:r>
              <a:rPr lang="ru-RU" baseline="0" dirty="0"/>
              <a:t> </a:t>
            </a:r>
            <a:r>
              <a:rPr lang="ru-RU" dirty="0"/>
              <a:t>барьеры</a:t>
            </a:r>
            <a:r>
              <a:rPr lang="en-US" dirty="0"/>
              <a:t>, </a:t>
            </a:r>
            <a:r>
              <a:rPr lang="ru-RU" dirty="0"/>
              <a:t>а также</a:t>
            </a:r>
            <a:r>
              <a:rPr lang="ru-RU" baseline="0" dirty="0"/>
              <a:t> такие барьеры как денежные расходы и время, необходимые для того, чтобы к ним прибегнуть</a:t>
            </a:r>
            <a:r>
              <a:rPr lang="en-US" dirty="0"/>
              <a:t>, </a:t>
            </a:r>
            <a:r>
              <a:rPr lang="ru-RU" dirty="0"/>
              <a:t>принимая</a:t>
            </a:r>
            <a:r>
              <a:rPr lang="ru-RU" baseline="0" dirty="0"/>
              <a:t> во внимание целевую аудиторию </a:t>
            </a:r>
            <a:r>
              <a:rPr lang="en-US" dirty="0"/>
              <a:t>(</a:t>
            </a:r>
            <a:r>
              <a:rPr lang="ru-RU" dirty="0"/>
              <a:t>возраст</a:t>
            </a:r>
            <a:r>
              <a:rPr lang="en-US" dirty="0"/>
              <a:t>, </a:t>
            </a:r>
            <a:r>
              <a:rPr lang="ru-RU" dirty="0"/>
              <a:t>пол</a:t>
            </a:r>
            <a:r>
              <a:rPr lang="en-US" dirty="0"/>
              <a:t>, </a:t>
            </a:r>
            <a:r>
              <a:rPr lang="ru-RU" dirty="0"/>
              <a:t>образовательный уровень</a:t>
            </a:r>
            <a:r>
              <a:rPr lang="en-US" dirty="0"/>
              <a:t>, </a:t>
            </a:r>
            <a:r>
              <a:rPr lang="ru-RU" dirty="0"/>
              <a:t>способности</a:t>
            </a:r>
            <a:r>
              <a:rPr lang="en-US" dirty="0"/>
              <a:t>, </a:t>
            </a:r>
            <a:r>
              <a:rPr lang="ru-RU" dirty="0"/>
              <a:t>и</a:t>
            </a:r>
            <a:r>
              <a:rPr lang="ru-RU" baseline="0" dirty="0"/>
              <a:t> </a:t>
            </a:r>
            <a:r>
              <a:rPr lang="ru-RU" baseline="0" dirty="0" err="1"/>
              <a:t>т.д</a:t>
            </a:r>
            <a:r>
              <a:rPr lang="en-US" dirty="0"/>
              <a:t>.)</a:t>
            </a:r>
            <a:endParaRPr lang="kk-KZ" dirty="0"/>
          </a:p>
          <a:p>
            <a:pPr algn="l"/>
            <a:endParaRPr lang="en-US" sz="1800" b="0" i="0" u="none" strike="noStrike" baseline="0" dirty="0">
              <a:solidFill>
                <a:srgbClr val="000000"/>
              </a:solidFill>
              <a:latin typeface="Calibri" panose="020F0502020204030204" pitchFamily="34" charset="0"/>
            </a:endParaRPr>
          </a:p>
          <a:p>
            <a:r>
              <a:rPr lang="ru-RU" sz="1800" b="1" i="0" u="none" strike="noStrike" baseline="0" dirty="0">
                <a:solidFill>
                  <a:srgbClr val="000000"/>
                </a:solidFill>
                <a:latin typeface="Calibri" panose="020F0502020204030204" pitchFamily="34" charset="0"/>
              </a:rPr>
              <a:t>Способность реагирования: </a:t>
            </a:r>
            <a:r>
              <a:rPr lang="ru-RU" sz="1800" b="0" i="0" u="none" strike="noStrike" baseline="0" dirty="0">
                <a:solidFill>
                  <a:srgbClr val="000000"/>
                </a:solidFill>
                <a:latin typeface="Calibri" panose="020F0502020204030204" pitchFamily="34" charset="0"/>
              </a:rPr>
              <a:t>правильно функционирующий механизм подачи жалоб должен обеспечивать своевременное реагирование, иметь адекватные ресурсы и управляться надлежащим образом прошедшими подготовку лицами. </a:t>
            </a:r>
          </a:p>
          <a:p>
            <a:pPr marL="914400" lvl="1" indent="-317500" algn="l" rtl="0">
              <a:spcBef>
                <a:spcPts val="0"/>
              </a:spcBef>
              <a:spcAft>
                <a:spcPts val="0"/>
              </a:spcAft>
              <a:buSzPts val="1400"/>
              <a:buChar char="○"/>
            </a:pPr>
            <a:endParaRPr lang="en-US" dirty="0"/>
          </a:p>
        </p:txBody>
      </p:sp>
      <p:sp>
        <p:nvSpPr>
          <p:cNvPr id="309" name="Google Shape;309;g58a3ee7669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21273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58a3ee7669_0_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lvl="0" indent="-317500">
              <a:buChar char="●"/>
            </a:pPr>
            <a:r>
              <a:rPr lang="ru-RU" dirty="0"/>
              <a:t>Как минимум</a:t>
            </a:r>
            <a:r>
              <a:rPr lang="en-US" dirty="0"/>
              <a:t>, </a:t>
            </a:r>
            <a:r>
              <a:rPr lang="ru-RU" dirty="0"/>
              <a:t>партнерам</a:t>
            </a:r>
            <a:r>
              <a:rPr lang="ru-RU" baseline="0" dirty="0"/>
              <a:t> необходимо иметь </a:t>
            </a:r>
            <a:r>
              <a:rPr lang="ru-RU" b="1" baseline="0" dirty="0"/>
              <a:t>собственные внутренние механизмы </a:t>
            </a:r>
            <a:r>
              <a:rPr lang="ru-RU" b="1" dirty="0"/>
              <a:t>информирования и отчетности</a:t>
            </a:r>
            <a:r>
              <a:rPr lang="en-US" b="1" dirty="0"/>
              <a:t> </a:t>
            </a:r>
            <a:r>
              <a:rPr lang="en-US" dirty="0"/>
              <a:t>(</a:t>
            </a:r>
            <a:r>
              <a:rPr lang="ru-RU" dirty="0"/>
              <a:t>процедуры</a:t>
            </a:r>
            <a:r>
              <a:rPr lang="en-US" dirty="0"/>
              <a:t>)</a:t>
            </a:r>
            <a:r>
              <a:rPr lang="en-US" b="1" dirty="0"/>
              <a:t> </a:t>
            </a:r>
            <a:r>
              <a:rPr lang="ru-RU" dirty="0"/>
              <a:t>для улучшения информирования и отчетности перед старшим руководством</a:t>
            </a:r>
            <a:r>
              <a:rPr lang="en-US" dirty="0"/>
              <a:t>, </a:t>
            </a:r>
            <a:r>
              <a:rPr lang="ru-RU" dirty="0"/>
              <a:t>ЮНФПА</a:t>
            </a:r>
            <a:r>
              <a:rPr lang="en-US" dirty="0"/>
              <a:t> </a:t>
            </a:r>
            <a:r>
              <a:rPr lang="ru-RU" dirty="0"/>
              <a:t>и другими заинтересованными сторонами</a:t>
            </a:r>
            <a:r>
              <a:rPr lang="en-US" dirty="0"/>
              <a:t>. </a:t>
            </a:r>
            <a:r>
              <a:rPr lang="ru-RU" dirty="0"/>
              <a:t>Однако</a:t>
            </a:r>
            <a:r>
              <a:rPr lang="en-US" dirty="0"/>
              <a:t>, </a:t>
            </a:r>
            <a:r>
              <a:rPr lang="ru-RU" dirty="0"/>
              <a:t>они могут использовать совместные </a:t>
            </a:r>
            <a:r>
              <a:rPr lang="ru-RU" dirty="0" err="1"/>
              <a:t>межучрежденческие</a:t>
            </a:r>
            <a:r>
              <a:rPr lang="ru-RU" dirty="0"/>
              <a:t> механизмы информирования и отчетности в дополнение к своим собственным усилиям</a:t>
            </a:r>
            <a:r>
              <a:rPr lang="en-US" dirty="0"/>
              <a:t>.</a:t>
            </a:r>
          </a:p>
          <a:p>
            <a:pPr lvl="0" indent="-317500">
              <a:buChar char="●"/>
            </a:pPr>
            <a:r>
              <a:rPr lang="ru-RU" dirty="0"/>
              <a:t>Для персонала, бенефициаров и местного населения важно иметь </a:t>
            </a:r>
            <a:r>
              <a:rPr lang="ru-RU" b="1" dirty="0"/>
              <a:t>многочисленные</a:t>
            </a:r>
            <a:r>
              <a:rPr lang="ru-RU" b="1" baseline="0" dirty="0"/>
              <a:t> каналы </a:t>
            </a:r>
            <a:r>
              <a:rPr lang="ru-RU" b="1" dirty="0"/>
              <a:t>информирования и отчетности</a:t>
            </a:r>
            <a:r>
              <a:rPr lang="en-US" b="1" dirty="0"/>
              <a:t> </a:t>
            </a:r>
            <a:r>
              <a:rPr lang="en-US" dirty="0"/>
              <a:t>(</a:t>
            </a:r>
            <a:r>
              <a:rPr lang="ru-RU" sz="1200" b="0" i="0" u="none" strike="noStrike" cap="none" dirty="0">
                <a:solidFill>
                  <a:schemeClr val="dk1"/>
                </a:solidFill>
                <a:effectLst/>
                <a:latin typeface="Calibri"/>
                <a:ea typeface="Calibri"/>
                <a:cs typeface="Calibri"/>
                <a:sym typeface="Calibri"/>
              </a:rPr>
              <a:t>личное информирование назначенных для этого сотрудников </a:t>
            </a:r>
            <a:r>
              <a:rPr lang="en-US" dirty="0"/>
              <a:t>; </a:t>
            </a:r>
            <a:r>
              <a:rPr lang="ru-RU" sz="1200" b="0" i="0" u="none" strike="noStrike" cap="none" dirty="0">
                <a:solidFill>
                  <a:schemeClr val="dk1"/>
                </a:solidFill>
                <a:effectLst/>
                <a:latin typeface="Calibri"/>
                <a:ea typeface="Calibri"/>
                <a:cs typeface="Calibri"/>
                <a:sym typeface="Calibri"/>
              </a:rPr>
              <a:t>информирование с помощью бесплатных телефонных горячих линий, СМС, текстовых сообщений или по электронной почте</a:t>
            </a:r>
            <a:r>
              <a:rPr lang="en-US" dirty="0"/>
              <a:t>; </a:t>
            </a:r>
            <a:r>
              <a:rPr lang="ru-RU" sz="1200" b="0" i="0" u="none" strike="noStrike" cap="none" dirty="0">
                <a:solidFill>
                  <a:schemeClr val="dk1"/>
                </a:solidFill>
                <a:effectLst/>
                <a:latin typeface="Calibri"/>
                <a:ea typeface="Calibri"/>
                <a:cs typeface="Calibri"/>
                <a:sym typeface="Calibri"/>
              </a:rPr>
              <a:t>использование защищенных ящиков</a:t>
            </a:r>
            <a:r>
              <a:rPr lang="en-US" dirty="0"/>
              <a:t>; </a:t>
            </a:r>
            <a:r>
              <a:rPr lang="ru-RU" dirty="0"/>
              <a:t>и т.д.</a:t>
            </a:r>
            <a:r>
              <a:rPr lang="en-US" dirty="0"/>
              <a:t>). </a:t>
            </a:r>
            <a:r>
              <a:rPr lang="ru-RU" dirty="0"/>
              <a:t>Спросите участников о плюсах / минусах этих каналов</a:t>
            </a:r>
            <a:r>
              <a:rPr lang="en-US" dirty="0"/>
              <a:t>. </a:t>
            </a:r>
          </a:p>
          <a:p>
            <a:pPr lvl="0" indent="-317500">
              <a:buChar char="●"/>
            </a:pPr>
            <a:r>
              <a:rPr lang="ru-RU" dirty="0"/>
              <a:t>Организации</a:t>
            </a:r>
            <a:r>
              <a:rPr lang="en-US" dirty="0"/>
              <a:t> </a:t>
            </a:r>
            <a:r>
              <a:rPr lang="ru-RU" dirty="0"/>
              <a:t>должны </a:t>
            </a:r>
            <a:r>
              <a:rPr lang="ru-RU" b="1" dirty="0"/>
              <a:t>консультироваться</a:t>
            </a:r>
            <a:r>
              <a:rPr lang="ru-RU" b="1" baseline="0" dirty="0"/>
              <a:t> с участниками программы и </a:t>
            </a:r>
            <a:r>
              <a:rPr lang="ru-RU" b="1" dirty="0"/>
              <a:t>местными сообществами</a:t>
            </a:r>
            <a:r>
              <a:rPr lang="en-US" dirty="0"/>
              <a:t> (</a:t>
            </a:r>
            <a:r>
              <a:rPr lang="ru-RU" sz="1200" b="0" i="0" u="none" strike="noStrike" cap="none" dirty="0">
                <a:solidFill>
                  <a:schemeClr val="dk1"/>
                </a:solidFill>
                <a:effectLst/>
                <a:latin typeface="Calibri"/>
                <a:ea typeface="Calibri"/>
                <a:cs typeface="Calibri"/>
                <a:sym typeface="Calibri"/>
              </a:rPr>
              <a:t>включая женщин, детей, людей с инвалидностью и другие соответствующие заинтересованные стороны) о факторах риска</a:t>
            </a:r>
            <a:r>
              <a:rPr lang="en-US" dirty="0"/>
              <a:t>, </a:t>
            </a:r>
            <a:r>
              <a:rPr lang="ru-RU" sz="1200" b="0" i="0" u="none" strike="noStrike" cap="none" dirty="0">
                <a:solidFill>
                  <a:schemeClr val="dk1"/>
                </a:solidFill>
                <a:effectLst/>
                <a:latin typeface="Calibri"/>
                <a:ea typeface="Calibri"/>
                <a:cs typeface="Calibri"/>
                <a:sym typeface="Calibri"/>
              </a:rPr>
              <a:t>о проблемах, связанных с подачей жалоб</a:t>
            </a:r>
            <a:r>
              <a:rPr lang="en-US" dirty="0"/>
              <a:t>, </a:t>
            </a:r>
            <a:r>
              <a:rPr lang="ru-RU" dirty="0"/>
              <a:t>и о</a:t>
            </a:r>
            <a:r>
              <a:rPr lang="ru-RU" baseline="0" dirty="0"/>
              <a:t> том, как </a:t>
            </a:r>
            <a:r>
              <a:rPr lang="ru-RU" sz="1200" b="0" i="0" u="none" strike="noStrike" cap="none" dirty="0">
                <a:solidFill>
                  <a:schemeClr val="dk1"/>
                </a:solidFill>
                <a:effectLst/>
                <a:latin typeface="Calibri"/>
                <a:ea typeface="Calibri"/>
                <a:cs typeface="Calibri"/>
                <a:sym typeface="Calibri"/>
              </a:rPr>
              <a:t>сделать механизмы информирования безопасными, конфиденциальными, прозрачными и доступными</a:t>
            </a:r>
            <a:r>
              <a:rPr lang="en-US" dirty="0"/>
              <a:t>).</a:t>
            </a:r>
          </a:p>
          <a:p>
            <a:pPr lvl="0" indent="-317500">
              <a:buChar char="●"/>
            </a:pPr>
            <a:r>
              <a:rPr lang="ru-RU" dirty="0"/>
              <a:t>Организации</a:t>
            </a:r>
            <a:r>
              <a:rPr lang="en-US" dirty="0"/>
              <a:t> </a:t>
            </a:r>
            <a:r>
              <a:rPr lang="ru-RU" dirty="0"/>
              <a:t>должны </a:t>
            </a:r>
            <a:r>
              <a:rPr lang="ru-RU" b="1" dirty="0"/>
              <a:t>широко распространять информацию о </a:t>
            </a:r>
            <a:r>
              <a:rPr lang="ru-RU" dirty="0"/>
              <a:t>всех имеющиеся каналы информирования и отчетности</a:t>
            </a:r>
            <a:r>
              <a:rPr lang="en-US" dirty="0"/>
              <a:t> </a:t>
            </a:r>
            <a:r>
              <a:rPr lang="ru-RU" dirty="0"/>
              <a:t>среди персонала</a:t>
            </a:r>
            <a:r>
              <a:rPr lang="en-US" dirty="0"/>
              <a:t>, </a:t>
            </a:r>
            <a:r>
              <a:rPr lang="ru-RU" dirty="0"/>
              <a:t>бенефициаров и местного населения</a:t>
            </a:r>
            <a:r>
              <a:rPr lang="en-US" dirty="0"/>
              <a:t>.</a:t>
            </a:r>
          </a:p>
          <a:p>
            <a:pPr lvl="0" indent="-317500">
              <a:buChar char="●"/>
            </a:pPr>
            <a:r>
              <a:rPr lang="ru-RU" dirty="0"/>
              <a:t>Организации должны обеспечить, чтобы </a:t>
            </a:r>
            <a:r>
              <a:rPr lang="ru-RU" b="1" dirty="0"/>
              <a:t>сообщение о предполагаемом инциденте было </a:t>
            </a:r>
            <a:r>
              <a:rPr lang="ru-RU" dirty="0"/>
              <a:t>как можно более подробным при соблюдении вышеуказанных стандартов эффективного информирования и отчетности. Если у них еще нет формы информирования и отчетности, они могут адаптировать форму, предоставленную в Инструментарии</a:t>
            </a:r>
            <a:r>
              <a:rPr lang="en-US" baseline="0" dirty="0"/>
              <a:t> (</a:t>
            </a:r>
            <a:r>
              <a:rPr lang="ru-RU" baseline="0" dirty="0"/>
              <a:t>Инструмент</a:t>
            </a:r>
            <a:r>
              <a:rPr lang="en-US" baseline="0" dirty="0"/>
              <a:t> 8: </a:t>
            </a:r>
            <a:r>
              <a:rPr lang="ru-RU" baseline="0" dirty="0"/>
              <a:t>ОБРАЗЕЦ ФОРМЫ ОТЧЕТА ОБ ИНЦИДЕНТЕ С ОБВИНЕНИЯМИ В СЭН</a:t>
            </a:r>
            <a:r>
              <a:rPr lang="en-US" baseline="0" dirty="0"/>
              <a:t>). </a:t>
            </a:r>
            <a:endParaRPr lang="en-US" dirty="0"/>
          </a:p>
        </p:txBody>
      </p:sp>
      <p:sp>
        <p:nvSpPr>
          <p:cNvPr id="319" name="Google Shape;319;g58a3ee7669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6707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58a3ee7669_0_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lvl="0" indent="-317500">
              <a:lnSpc>
                <a:spcPct val="115000"/>
              </a:lnSpc>
              <a:buChar char="●"/>
            </a:pPr>
            <a:r>
              <a:rPr lang="ru-RU" sz="1100" dirty="0">
                <a:latin typeface="Arial"/>
                <a:ea typeface="Arial"/>
                <a:cs typeface="Arial"/>
                <a:sym typeface="Arial"/>
              </a:rPr>
              <a:t>Являясь частью системы </a:t>
            </a:r>
            <a:r>
              <a:rPr lang="ru-RU" sz="1100" b="1" dirty="0">
                <a:latin typeface="Arial"/>
                <a:ea typeface="Arial"/>
                <a:cs typeface="Arial"/>
                <a:sym typeface="Arial"/>
              </a:rPr>
              <a:t>ООН, ЮНФПА обязан сообщать Генеральному секретарю ООН </a:t>
            </a:r>
            <a:r>
              <a:rPr lang="ru-RU" sz="1100" dirty="0">
                <a:latin typeface="Arial"/>
                <a:ea typeface="Arial"/>
                <a:cs typeface="Arial"/>
                <a:sym typeface="Arial"/>
              </a:rPr>
              <a:t>о любых обвинениях в СЭН, связанных с персоналом или его партнерами. В связи с этим партнерские организации обязаны сообщать обо всех проблемах или подозрениях, возникающих в связи с их партнерскими соглашениями с ЮНФПА, таким образом, чтобы обеспечить безопасность всех участников. Это означает, что они могут отправлять отредактированную версию и опускать имена и идентификационную информацию лиц, участвующих в деле. Требования к информированию и отчетности перечислены здесь</a:t>
            </a:r>
            <a:r>
              <a:rPr lang="en-US" sz="1100" dirty="0">
                <a:latin typeface="Arial"/>
                <a:ea typeface="Arial"/>
                <a:cs typeface="Arial"/>
                <a:sym typeface="Arial"/>
              </a:rPr>
              <a:t>. </a:t>
            </a:r>
          </a:p>
          <a:p>
            <a:pPr marL="457200" lvl="0" indent="-317500" algn="l" rtl="0">
              <a:lnSpc>
                <a:spcPct val="115000"/>
              </a:lnSpc>
              <a:spcBef>
                <a:spcPts val="0"/>
              </a:spcBef>
              <a:spcAft>
                <a:spcPts val="0"/>
              </a:spcAft>
              <a:buSzPts val="1400"/>
              <a:buChar char="●"/>
            </a:pPr>
            <a:r>
              <a:rPr lang="ru-RU" sz="1100" dirty="0">
                <a:latin typeface="Arial"/>
                <a:ea typeface="Arial"/>
                <a:cs typeface="Arial"/>
                <a:sym typeface="Arial"/>
              </a:rPr>
              <a:t>Организации должны информировать ЮНФПА (через свои соответствующие страновые отделения) о зарегистрированных случаях, регулярно предоставляя обновленную информацию о результатах, связанных с этим делом, процессом расследования (где это уместно) и направлениями лиц, переживших СЭН и других.</a:t>
            </a:r>
            <a:r>
              <a:rPr lang="en-US" sz="1100" dirty="0">
                <a:latin typeface="Arial"/>
                <a:ea typeface="Arial"/>
                <a:cs typeface="Arial"/>
                <a:sym typeface="Arial"/>
              </a:rPr>
              <a:t>.</a:t>
            </a:r>
            <a:endParaRPr dirty="0"/>
          </a:p>
        </p:txBody>
      </p:sp>
      <p:sp>
        <p:nvSpPr>
          <p:cNvPr id="329" name="Google Shape;329;g58a3ee7669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80547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58a24c8cb3_0_39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ru-RU" dirty="0"/>
              <a:t>Одна</a:t>
            </a:r>
            <a:r>
              <a:rPr lang="ru-RU" baseline="0" dirty="0"/>
              <a:t> из основных целей </a:t>
            </a:r>
            <a:r>
              <a:rPr lang="ru-RU" dirty="0"/>
              <a:t>информирования и отчетности об</a:t>
            </a:r>
            <a:r>
              <a:rPr lang="ru-RU" baseline="0" dirty="0"/>
              <a:t> обвинениях заключается в том, чтобы предоставить </a:t>
            </a:r>
            <a:r>
              <a:rPr lang="ru-RU" dirty="0"/>
              <a:t>лицам, переживших СЭН</a:t>
            </a:r>
            <a:r>
              <a:rPr lang="en-US" dirty="0"/>
              <a:t> </a:t>
            </a:r>
            <a:r>
              <a:rPr lang="ru-RU" dirty="0"/>
              <a:t>поддержку и защиту,</a:t>
            </a:r>
            <a:r>
              <a:rPr lang="ru-RU" baseline="0" dirty="0"/>
              <a:t> в которой они нуждаются</a:t>
            </a:r>
            <a:r>
              <a:rPr lang="en-US" dirty="0"/>
              <a:t>. </a:t>
            </a:r>
            <a:endParaRPr dirty="0"/>
          </a:p>
          <a:p>
            <a:pPr marL="457200" lvl="0" indent="-317500" algn="l" rtl="0">
              <a:spcBef>
                <a:spcPts val="0"/>
              </a:spcBef>
              <a:spcAft>
                <a:spcPts val="0"/>
              </a:spcAft>
              <a:buSzPts val="1400"/>
              <a:buChar char="●"/>
            </a:pPr>
            <a:r>
              <a:rPr lang="ru-RU" dirty="0"/>
              <a:t>Организации</a:t>
            </a:r>
            <a:r>
              <a:rPr lang="en-US" dirty="0"/>
              <a:t> </a:t>
            </a:r>
            <a:r>
              <a:rPr lang="ru-RU" sz="1200" b="0" i="0" u="none" strike="noStrike" cap="none" dirty="0">
                <a:solidFill>
                  <a:schemeClr val="dk1"/>
                </a:solidFill>
                <a:effectLst/>
                <a:latin typeface="Calibri"/>
                <a:ea typeface="Calibri"/>
                <a:cs typeface="Calibri"/>
                <a:sym typeface="Calibri"/>
              </a:rPr>
              <a:t>несут ответственность за обеспечение того, чтобы лица, пострадавшие от СЭН, предположительно совершенных их сотрудниками, незамедлительно получали профессиональную помощь путем предоставления им услуг напрямую или путем направления их к соответствующим поставщикам услуг</a:t>
            </a:r>
            <a:r>
              <a:rPr lang="en-US" dirty="0"/>
              <a:t>.</a:t>
            </a:r>
            <a:endParaRPr dirty="0"/>
          </a:p>
          <a:p>
            <a:pPr marL="457200" lvl="0" indent="-317500" algn="l" rtl="0">
              <a:spcBef>
                <a:spcPts val="0"/>
              </a:spcBef>
              <a:spcAft>
                <a:spcPts val="0"/>
              </a:spcAft>
              <a:buSzPts val="1400"/>
              <a:buChar char="●"/>
            </a:pPr>
            <a:r>
              <a:rPr lang="ru-RU" dirty="0"/>
              <a:t>ЮНФПА привержен сотрудничеству с партнерами в целях оказания</a:t>
            </a:r>
            <a:r>
              <a:rPr lang="ru-RU" baseline="0" dirty="0"/>
              <a:t> поддержки </a:t>
            </a:r>
            <a:r>
              <a:rPr lang="ru-RU" dirty="0"/>
              <a:t>в предпринимаемых ими усилиях, где это необходимо, в рамках текущих программ по защите детей и борьбе с ГН</a:t>
            </a:r>
            <a:r>
              <a:rPr lang="en-US" dirty="0"/>
              <a:t>.</a:t>
            </a:r>
          </a:p>
          <a:p>
            <a:pPr marL="457200" lvl="0" indent="-317500" algn="l" rtl="0">
              <a:spcBef>
                <a:spcPts val="0"/>
              </a:spcBef>
              <a:spcAft>
                <a:spcPts val="0"/>
              </a:spcAft>
              <a:buSzPts val="1400"/>
              <a:buChar char="●"/>
            </a:pPr>
            <a:r>
              <a:rPr lang="ru-RU" dirty="0"/>
              <a:t>Данная сессия о помощи будет посвящена потребностям лиц, переживших СЭН (и других) в услугах, а также процессу направления</a:t>
            </a:r>
            <a:r>
              <a:rPr lang="en-US" dirty="0"/>
              <a:t>. </a:t>
            </a:r>
            <a:endParaRPr dirty="0"/>
          </a:p>
        </p:txBody>
      </p:sp>
      <p:sp>
        <p:nvSpPr>
          <p:cNvPr id="339" name="Google Shape;339;g58a24c8cb3_0_3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481384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5aded743d9_0_17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ru-RU" b="1" dirty="0"/>
              <a:t>Правомочность лиц, переживших СЭН</a:t>
            </a:r>
            <a:r>
              <a:rPr lang="en-US" dirty="0"/>
              <a:t>: </a:t>
            </a:r>
            <a:r>
              <a:rPr lang="ru-RU" dirty="0"/>
              <a:t>Лицу, пережившему СЭН, трудно выступить с обвинением, и расследование может занять очень много времени. Таким образом, организации должны убедиться в том, чтобы лица, пережившие СЭН, получили оперативную помощь и защиту. Пострадавшие также не обязаны идентифицировать преступника или доказывать, что они являются жертвами СЭН, чтобы получить доступ к услугам</a:t>
            </a:r>
            <a:r>
              <a:rPr lang="en-US" dirty="0"/>
              <a:t>. </a:t>
            </a:r>
            <a:endParaRPr dirty="0"/>
          </a:p>
          <a:p>
            <a:pPr marL="457200" lvl="0" indent="-317500" algn="l" rtl="0">
              <a:spcBef>
                <a:spcPts val="0"/>
              </a:spcBef>
              <a:spcAft>
                <a:spcPts val="0"/>
              </a:spcAft>
              <a:buSzPts val="1400"/>
              <a:buChar char="●"/>
            </a:pPr>
            <a:r>
              <a:rPr lang="ru-RU" sz="1200" b="0" i="0" u="none" strike="noStrike" cap="none" dirty="0">
                <a:solidFill>
                  <a:schemeClr val="dk1"/>
                </a:solidFill>
                <a:effectLst/>
                <a:latin typeface="Calibri"/>
                <a:ea typeface="Calibri"/>
                <a:cs typeface="Calibri"/>
                <a:sym typeface="Calibri"/>
              </a:rPr>
              <a:t>Соответствующие организации должны учитывать потребности </a:t>
            </a:r>
            <a:r>
              <a:rPr lang="ru-RU" sz="1200" b="1" i="0" u="none" strike="noStrike" cap="none" dirty="0">
                <a:solidFill>
                  <a:schemeClr val="dk1"/>
                </a:solidFill>
                <a:effectLst/>
                <a:latin typeface="Calibri"/>
                <a:ea typeface="Calibri"/>
                <a:cs typeface="Calibri"/>
                <a:sym typeface="Calibri"/>
              </a:rPr>
              <a:t>в защите и поддержке свидетелей, заявителей, предполагаемых нарушителей и других лиц, имеющих отношение к делу</a:t>
            </a:r>
            <a:r>
              <a:rPr lang="en-US" b="1" dirty="0"/>
              <a:t>.</a:t>
            </a:r>
            <a:r>
              <a:rPr lang="en-US" baseline="0" dirty="0"/>
              <a:t> </a:t>
            </a:r>
            <a:r>
              <a:rPr lang="ru-RU" dirty="0"/>
              <a:t>Попросите участников поделиться примерами о том, какие могут быть потребности в поддержке предполагаемых преступников</a:t>
            </a:r>
            <a:r>
              <a:rPr lang="en-US" dirty="0"/>
              <a:t>. </a:t>
            </a:r>
            <a:endParaRPr b="1" dirty="0"/>
          </a:p>
          <a:p>
            <a:pPr marL="457200" lvl="0" indent="-317500" algn="l" rtl="0">
              <a:spcBef>
                <a:spcPts val="0"/>
              </a:spcBef>
              <a:spcAft>
                <a:spcPts val="0"/>
              </a:spcAft>
              <a:buSzPts val="1400"/>
              <a:buChar char="●"/>
            </a:pPr>
            <a:r>
              <a:rPr lang="ru-RU" dirty="0"/>
              <a:t>Организации</a:t>
            </a:r>
            <a:r>
              <a:rPr lang="en-US" dirty="0"/>
              <a:t> </a:t>
            </a:r>
            <a:r>
              <a:rPr lang="ru-RU" dirty="0"/>
              <a:t>должны иметь </a:t>
            </a:r>
            <a:r>
              <a:rPr lang="ru-RU" b="1" dirty="0"/>
              <a:t>актуализированный</a:t>
            </a:r>
            <a:r>
              <a:rPr lang="ru-RU" b="1" baseline="0" dirty="0"/>
              <a:t> список местных поставщиков услуг</a:t>
            </a:r>
            <a:r>
              <a:rPr lang="en-US" dirty="0"/>
              <a:t>, </a:t>
            </a:r>
            <a:r>
              <a:rPr lang="ru-RU" sz="1200" b="0" i="0" u="none" strike="noStrike" cap="none" dirty="0">
                <a:solidFill>
                  <a:schemeClr val="dk1"/>
                </a:solidFill>
                <a:effectLst/>
                <a:latin typeface="Calibri"/>
                <a:ea typeface="Calibri"/>
                <a:cs typeface="Calibri"/>
                <a:sym typeface="Calibri"/>
              </a:rPr>
              <a:t>в соответствующих случаях должны быть предусмотрены варианты как для детей, так и для взрослых, переживших трагические инциденты </a:t>
            </a:r>
            <a:r>
              <a:rPr lang="ru-RU" dirty="0"/>
              <a:t>СЭН</a:t>
            </a:r>
            <a:r>
              <a:rPr lang="en-US" dirty="0"/>
              <a:t> (</a:t>
            </a:r>
            <a:r>
              <a:rPr lang="ru-RU" dirty="0"/>
              <a:t>например,</a:t>
            </a:r>
            <a:r>
              <a:rPr lang="en-US" dirty="0"/>
              <a:t> </a:t>
            </a:r>
            <a:r>
              <a:rPr lang="ru-RU" sz="1200" b="0" i="0" u="none" strike="noStrike" cap="none" dirty="0">
                <a:solidFill>
                  <a:schemeClr val="dk1"/>
                </a:solidFill>
                <a:effectLst/>
                <a:latin typeface="Calibri"/>
                <a:ea typeface="Calibri"/>
                <a:cs typeface="Calibri"/>
                <a:sym typeface="Calibri"/>
              </a:rPr>
              <a:t>названия учреждений, оказывающих медицинскую помощь детям и взрослым</a:t>
            </a:r>
            <a:r>
              <a:rPr lang="en-US" dirty="0"/>
              <a:t>). </a:t>
            </a:r>
            <a:r>
              <a:rPr lang="ru-RU" dirty="0"/>
              <a:t>На графике выделены некоторые области, которые могут понадобиться лицу, пережившему СЭН (и другим). (Примечание для ведущего: вы также можете предложить такой актуализированный список поставщиков услуг участникам). Образец направления см.</a:t>
            </a:r>
            <a:r>
              <a:rPr lang="en-US" dirty="0"/>
              <a:t>: </a:t>
            </a:r>
          </a:p>
          <a:p>
            <a:pPr marL="457200" lvl="0" indent="-317500" algn="l" rtl="0">
              <a:spcBef>
                <a:spcPts val="0"/>
              </a:spcBef>
              <a:spcAft>
                <a:spcPts val="0"/>
              </a:spcAft>
              <a:buSzPts val="1400"/>
              <a:buChar char="●"/>
            </a:pPr>
            <a:r>
              <a:rPr lang="ru-RU" dirty="0"/>
              <a:t>На слайде Вы видите примеры возможной защиты и потребности в услугах лица, пережившего СЭН в этих шести областях и предоставить дополнительные примеры, где это необходимо.</a:t>
            </a:r>
            <a:endParaRPr lang="en-US" baseline="0" dirty="0"/>
          </a:p>
          <a:p>
            <a:pPr marL="914400" lvl="1" indent="-317500" algn="l" rtl="0">
              <a:spcBef>
                <a:spcPts val="0"/>
              </a:spcBef>
              <a:spcAft>
                <a:spcPts val="0"/>
              </a:spcAft>
              <a:buSzPts val="1400"/>
              <a:buChar char="●"/>
            </a:pPr>
            <a:r>
              <a:rPr lang="ru-RU" baseline="0" dirty="0"/>
              <a:t>безопасность</a:t>
            </a:r>
            <a:r>
              <a:rPr lang="en-US" baseline="0" dirty="0"/>
              <a:t>: </a:t>
            </a:r>
            <a:r>
              <a:rPr lang="ru-RU" sz="1200" b="0" i="0" u="none" strike="noStrike" cap="none" dirty="0">
                <a:solidFill>
                  <a:schemeClr val="dk1"/>
                </a:solidFill>
                <a:effectLst/>
                <a:latin typeface="Calibri"/>
                <a:ea typeface="Calibri"/>
                <a:cs typeface="Calibri"/>
                <a:sym typeface="Calibri"/>
              </a:rPr>
              <a:t>планирование мер по обеспечению безопасности пострадавших, предоставление убежища</a:t>
            </a:r>
            <a:r>
              <a:rPr lang="en-US" baseline="0" dirty="0"/>
              <a:t>, </a:t>
            </a:r>
            <a:r>
              <a:rPr lang="ru-RU" sz="1200" b="0" i="0" u="none" strike="noStrike" cap="none" dirty="0">
                <a:solidFill>
                  <a:schemeClr val="dk1"/>
                </a:solidFill>
                <a:effectLst/>
                <a:latin typeface="Calibri"/>
                <a:ea typeface="Calibri"/>
                <a:cs typeface="Calibri"/>
                <a:sym typeface="Calibri"/>
              </a:rPr>
              <a:t>помощь в переселении</a:t>
            </a:r>
            <a:endParaRPr lang="en-US" baseline="0" dirty="0"/>
          </a:p>
          <a:p>
            <a:pPr marL="914400" lvl="1" indent="-317500" algn="l" rtl="0">
              <a:spcBef>
                <a:spcPts val="0"/>
              </a:spcBef>
              <a:spcAft>
                <a:spcPts val="0"/>
              </a:spcAft>
              <a:buSzPts val="1400"/>
              <a:buChar char="●"/>
            </a:pPr>
            <a:r>
              <a:rPr lang="ru-RU" baseline="0" dirty="0"/>
              <a:t>психосоциальная поддержка</a:t>
            </a:r>
            <a:r>
              <a:rPr lang="en-US" baseline="0" dirty="0"/>
              <a:t>: </a:t>
            </a:r>
            <a:r>
              <a:rPr lang="ru-RU" sz="1200" b="0" i="0" u="none" strike="noStrike" cap="none" dirty="0">
                <a:solidFill>
                  <a:schemeClr val="dk1"/>
                </a:solidFill>
                <a:effectLst/>
                <a:latin typeface="Calibri"/>
                <a:ea typeface="Calibri"/>
                <a:cs typeface="Calibri"/>
                <a:sym typeface="Calibri"/>
              </a:rPr>
              <a:t>психиатрическая помощь, эмоциональная и практическая поддержка, как индивидуальная, так и на уровне общины</a:t>
            </a:r>
            <a:endParaRPr lang="en-US" baseline="0" dirty="0"/>
          </a:p>
          <a:p>
            <a:pPr marL="914400" lvl="1" indent="-317500" algn="l" rtl="0">
              <a:spcBef>
                <a:spcPts val="0"/>
              </a:spcBef>
              <a:spcAft>
                <a:spcPts val="0"/>
              </a:spcAft>
              <a:buSzPts val="1400"/>
              <a:buChar char="●"/>
            </a:pPr>
            <a:r>
              <a:rPr lang="ru-RU" baseline="0" dirty="0"/>
              <a:t>базовая материальная помощь</a:t>
            </a:r>
            <a:r>
              <a:rPr lang="en-US" baseline="0" dirty="0"/>
              <a:t>: </a:t>
            </a:r>
            <a:r>
              <a:rPr lang="ru-RU" sz="1200" b="0" i="0" u="none" strike="noStrike" cap="none" dirty="0">
                <a:solidFill>
                  <a:schemeClr val="dk1"/>
                </a:solidFill>
                <a:effectLst/>
                <a:latin typeface="Calibri"/>
                <a:ea typeface="Calibri"/>
                <a:cs typeface="Calibri"/>
                <a:sym typeface="Calibri"/>
              </a:rPr>
              <a:t>обеспечение пострадавшего продовольствием, одеждой, жильем, школьной </a:t>
            </a:r>
            <a:r>
              <a:rPr lang="ru-RU" sz="1200" b="0" i="0" u="none" strike="noStrike" cap="none" dirty="0" err="1">
                <a:solidFill>
                  <a:schemeClr val="dk1"/>
                </a:solidFill>
                <a:effectLst/>
                <a:latin typeface="Calibri"/>
                <a:ea typeface="Calibri"/>
                <a:cs typeface="Calibri"/>
                <a:sym typeface="Calibri"/>
              </a:rPr>
              <a:t>реинтеграцией</a:t>
            </a:r>
            <a:r>
              <a:rPr lang="ru-RU" sz="1200" b="0" i="0" u="none" strike="noStrike" cap="none" dirty="0">
                <a:solidFill>
                  <a:schemeClr val="dk1"/>
                </a:solidFill>
                <a:effectLst/>
                <a:latin typeface="Calibri"/>
                <a:ea typeface="Calibri"/>
                <a:cs typeface="Calibri"/>
                <a:sym typeface="Calibri"/>
              </a:rPr>
              <a:t> и средствами к существованию</a:t>
            </a:r>
            <a:endParaRPr lang="en-US" baseline="0" dirty="0"/>
          </a:p>
          <a:p>
            <a:pPr marL="914400" lvl="1" indent="-317500" algn="l" rtl="0">
              <a:spcBef>
                <a:spcPts val="0"/>
              </a:spcBef>
              <a:spcAft>
                <a:spcPts val="0"/>
              </a:spcAft>
              <a:buSzPts val="1400"/>
              <a:buChar char="●"/>
            </a:pPr>
            <a:r>
              <a:rPr lang="ru-RU" baseline="0" dirty="0"/>
              <a:t>юридические услуги</a:t>
            </a:r>
            <a:r>
              <a:rPr lang="en-US" baseline="0" dirty="0"/>
              <a:t>: </a:t>
            </a:r>
            <a:r>
              <a:rPr lang="ru-RU" sz="1200" b="0" i="0" u="none" strike="noStrike" cap="none" dirty="0">
                <a:solidFill>
                  <a:schemeClr val="dk1"/>
                </a:solidFill>
                <a:effectLst/>
                <a:latin typeface="Calibri"/>
                <a:ea typeface="Calibri"/>
                <a:cs typeface="Calibri"/>
                <a:sym typeface="Calibri"/>
              </a:rPr>
              <a:t>бесплатное юридическое консультирование, юридическое представительство </a:t>
            </a:r>
            <a:endParaRPr lang="en-US" baseline="0" dirty="0"/>
          </a:p>
          <a:p>
            <a:pPr marL="914400" lvl="1" indent="-317500" algn="l" rtl="0">
              <a:spcBef>
                <a:spcPts val="0"/>
              </a:spcBef>
              <a:spcAft>
                <a:spcPts val="0"/>
              </a:spcAft>
              <a:buSzPts val="1400"/>
              <a:buChar char="●"/>
            </a:pPr>
            <a:r>
              <a:rPr lang="ru-RU" baseline="0" dirty="0"/>
              <a:t>медицинская помощь</a:t>
            </a:r>
            <a:r>
              <a:rPr lang="en-US" baseline="0" dirty="0"/>
              <a:t>: </a:t>
            </a:r>
            <a:r>
              <a:rPr lang="ru-RU" sz="1200" b="0" i="0" u="none" strike="noStrike" cap="none" dirty="0" err="1">
                <a:solidFill>
                  <a:schemeClr val="dk1"/>
                </a:solidFill>
                <a:effectLst/>
                <a:latin typeface="Calibri"/>
                <a:ea typeface="Calibri"/>
                <a:cs typeface="Calibri"/>
                <a:sym typeface="Calibri"/>
              </a:rPr>
              <a:t>постконтактная</a:t>
            </a:r>
            <a:r>
              <a:rPr lang="ru-RU" sz="1200" b="0" i="0" u="none" strike="noStrike" cap="none" dirty="0">
                <a:solidFill>
                  <a:schemeClr val="dk1"/>
                </a:solidFill>
                <a:effectLst/>
                <a:latin typeface="Calibri"/>
                <a:ea typeface="Calibri"/>
                <a:cs typeface="Calibri"/>
                <a:sym typeface="Calibri"/>
              </a:rPr>
              <a:t> профилактика </a:t>
            </a:r>
            <a:r>
              <a:rPr lang="en-US" baseline="0" dirty="0"/>
              <a:t>(</a:t>
            </a:r>
            <a:r>
              <a:rPr lang="ru-RU" sz="1200" b="0" i="0" u="none" strike="noStrike" cap="none" dirty="0">
                <a:solidFill>
                  <a:schemeClr val="dk1"/>
                </a:solidFill>
                <a:effectLst/>
                <a:latin typeface="Calibri"/>
                <a:ea typeface="Calibri"/>
                <a:cs typeface="Calibri"/>
                <a:sym typeface="Calibri"/>
              </a:rPr>
              <a:t>ПКП</a:t>
            </a:r>
            <a:r>
              <a:rPr lang="en-US" baseline="0" dirty="0"/>
              <a:t>) </a:t>
            </a:r>
            <a:r>
              <a:rPr lang="ru-RU" sz="1200" b="0" i="0" u="none" strike="noStrike" cap="none" dirty="0">
                <a:solidFill>
                  <a:schemeClr val="dk1"/>
                </a:solidFill>
                <a:effectLst/>
                <a:latin typeface="Calibri"/>
                <a:ea typeface="Calibri"/>
                <a:cs typeface="Calibri"/>
                <a:sym typeface="Calibri"/>
              </a:rPr>
              <a:t>для профилактики ВИЧ </a:t>
            </a:r>
            <a:r>
              <a:rPr lang="en-US" baseline="0" dirty="0"/>
              <a:t>(</a:t>
            </a:r>
            <a:r>
              <a:rPr lang="ru-RU" sz="1200" b="0" i="0" u="none" strike="noStrike" cap="none" dirty="0">
                <a:solidFill>
                  <a:schemeClr val="dk1"/>
                </a:solidFill>
                <a:effectLst/>
                <a:latin typeface="Calibri"/>
                <a:ea typeface="Calibri"/>
                <a:cs typeface="Calibri"/>
                <a:sym typeface="Calibri"/>
              </a:rPr>
              <a:t>в течение 72 часов после возможного контакта</a:t>
            </a:r>
            <a:r>
              <a:rPr lang="en-US" baseline="0" dirty="0"/>
              <a:t>); </a:t>
            </a:r>
            <a:r>
              <a:rPr lang="ru-RU" sz="1200" b="0" i="0" u="none" strike="noStrike" cap="none" dirty="0">
                <a:solidFill>
                  <a:schemeClr val="dk1"/>
                </a:solidFill>
                <a:effectLst/>
                <a:latin typeface="Calibri"/>
                <a:ea typeface="Calibri"/>
                <a:cs typeface="Calibri"/>
                <a:sym typeface="Calibri"/>
              </a:rPr>
              <a:t>лечение инфекций, передаваемых половым путем (ИППП), уход во время беременности</a:t>
            </a:r>
            <a:endParaRPr lang="en-US" baseline="0" dirty="0"/>
          </a:p>
          <a:p>
            <a:pPr marL="914400" lvl="1" indent="-317500" algn="l" rtl="0">
              <a:spcBef>
                <a:spcPts val="0"/>
              </a:spcBef>
              <a:spcAft>
                <a:spcPts val="0"/>
              </a:spcAft>
              <a:buSzPts val="1400"/>
              <a:buChar char="●"/>
            </a:pPr>
            <a:r>
              <a:rPr lang="ru-RU" baseline="0" dirty="0"/>
              <a:t>поддержка детей, рожденных в результате СЭН</a:t>
            </a:r>
            <a:r>
              <a:rPr lang="en-US" baseline="0" dirty="0"/>
              <a:t>: </a:t>
            </a:r>
            <a:r>
              <a:rPr lang="ru-RU" sz="1200" b="0" i="0" u="none" strike="noStrike" cap="none" dirty="0">
                <a:solidFill>
                  <a:schemeClr val="dk1"/>
                </a:solidFill>
                <a:effectLst/>
                <a:latin typeface="Calibri"/>
                <a:ea typeface="Calibri"/>
                <a:cs typeface="Calibri"/>
                <a:sym typeface="Calibri"/>
              </a:rPr>
              <a:t>медицинская и психосоциальная помощь, рассмотрение заявлений об отцовстве и алиментах </a:t>
            </a:r>
            <a:endParaRPr lang="en-US" baseline="0" dirty="0"/>
          </a:p>
          <a:p>
            <a:pPr marL="457200" lvl="0" indent="-317500" algn="l" rtl="0">
              <a:spcBef>
                <a:spcPts val="0"/>
              </a:spcBef>
              <a:spcAft>
                <a:spcPts val="0"/>
              </a:spcAft>
              <a:buSzPts val="1400"/>
              <a:buChar char="●"/>
            </a:pPr>
            <a:r>
              <a:rPr lang="ru-RU" dirty="0"/>
              <a:t>Во многих случаях</a:t>
            </a:r>
            <a:r>
              <a:rPr lang="en-US" dirty="0"/>
              <a:t>, </a:t>
            </a:r>
            <a:r>
              <a:rPr lang="ru-RU" dirty="0"/>
              <a:t>организации</a:t>
            </a:r>
            <a:r>
              <a:rPr lang="en-US" dirty="0"/>
              <a:t> </a:t>
            </a:r>
            <a:r>
              <a:rPr lang="ru-RU" dirty="0"/>
              <a:t>могут </a:t>
            </a:r>
            <a:r>
              <a:rPr lang="ru-RU" sz="1200" b="1" i="0" u="none" strike="noStrike" cap="none" dirty="0">
                <a:solidFill>
                  <a:schemeClr val="dk1"/>
                </a:solidFill>
                <a:effectLst/>
                <a:latin typeface="Calibri"/>
                <a:ea typeface="Calibri"/>
                <a:cs typeface="Calibri"/>
                <a:sym typeface="Calibri"/>
              </a:rPr>
              <a:t>использовать картирование существующих служб, занимающихся вопросами ГН и ЗД, а также маршруты направления</a:t>
            </a:r>
            <a:r>
              <a:rPr lang="en-US" b="1" dirty="0"/>
              <a:t> </a:t>
            </a:r>
            <a:r>
              <a:rPr lang="ru-RU" sz="1200" b="0" i="0" u="none" strike="noStrike" cap="none" dirty="0">
                <a:solidFill>
                  <a:schemeClr val="dk1"/>
                </a:solidFill>
                <a:effectLst/>
                <a:latin typeface="Calibri"/>
                <a:ea typeface="Calibri"/>
                <a:cs typeface="Calibri"/>
                <a:sym typeface="Calibri"/>
              </a:rPr>
              <a:t>пострадавших в соответствующие межучережденческие органы</a:t>
            </a:r>
            <a:r>
              <a:rPr lang="en-US" dirty="0"/>
              <a:t>. </a:t>
            </a:r>
            <a:r>
              <a:rPr lang="ru-RU" sz="1200" b="0" i="0" u="none" strike="noStrike" cap="none" dirty="0">
                <a:solidFill>
                  <a:schemeClr val="dk1"/>
                </a:solidFill>
                <a:effectLst/>
                <a:latin typeface="Calibri"/>
                <a:ea typeface="Calibri"/>
                <a:cs typeface="Calibri"/>
                <a:sym typeface="Calibri"/>
              </a:rPr>
              <a:t>Особенно в случаях, касающихся детей, организациям следует также консультироваться со страновыми представительствами ЮНФПА</a:t>
            </a:r>
            <a:r>
              <a:rPr lang="en-US" dirty="0"/>
              <a:t>.</a:t>
            </a:r>
            <a:r>
              <a:rPr lang="ru-RU" dirty="0"/>
              <a:t> </a:t>
            </a:r>
            <a:endParaRPr lang="en-US" dirty="0"/>
          </a:p>
        </p:txBody>
      </p:sp>
      <p:sp>
        <p:nvSpPr>
          <p:cNvPr id="349" name="Google Shape;349;g5aded743d9_0_17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9305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ru-RU" dirty="0"/>
              <a:t>Попросите участников вкратце</a:t>
            </a:r>
            <a:r>
              <a:rPr lang="ru-RU" baseline="0" dirty="0"/>
              <a:t> озвучить свои </a:t>
            </a:r>
            <a:r>
              <a:rPr lang="ru-RU" dirty="0"/>
              <a:t>повестки</a:t>
            </a:r>
            <a:r>
              <a:rPr lang="ru-RU" baseline="0" dirty="0"/>
              <a:t> дня, чтобы определить время выступлений</a:t>
            </a:r>
            <a:endParaRPr dirty="0"/>
          </a:p>
        </p:txBody>
      </p:sp>
      <p:sp>
        <p:nvSpPr>
          <p:cNvPr id="116" name="Google Shape;11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60341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5aded743d9_0_17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ru-RU" b="1" dirty="0"/>
              <a:t>Организации</a:t>
            </a:r>
            <a:r>
              <a:rPr lang="en-US" b="1" dirty="0"/>
              <a:t> </a:t>
            </a:r>
            <a:r>
              <a:rPr lang="ru-RU" b="1" dirty="0"/>
              <a:t>должны иметь установленные</a:t>
            </a:r>
            <a:r>
              <a:rPr lang="ru-RU" b="1" baseline="0" dirty="0"/>
              <a:t> </a:t>
            </a:r>
            <a:r>
              <a:rPr lang="ru-RU" b="1" dirty="0"/>
              <a:t>процедуры управления процессом направления</a:t>
            </a:r>
            <a:r>
              <a:rPr lang="en-US" b="1" dirty="0"/>
              <a:t>. </a:t>
            </a:r>
            <a:endParaRPr dirty="0"/>
          </a:p>
          <a:p>
            <a:pPr marL="457200" lvl="0" indent="-317500" algn="l" rtl="0">
              <a:spcBef>
                <a:spcPts val="0"/>
              </a:spcBef>
              <a:spcAft>
                <a:spcPts val="0"/>
              </a:spcAft>
              <a:buSzPts val="1400"/>
              <a:buChar char="●"/>
            </a:pPr>
            <a:r>
              <a:rPr lang="ru-RU" dirty="0"/>
              <a:t>Ключевые моменты для партнеров, чтобы рассмотреть с точки зрения маршрутов</a:t>
            </a:r>
            <a:r>
              <a:rPr lang="en-US" dirty="0"/>
              <a:t>: </a:t>
            </a:r>
            <a:endParaRPr dirty="0"/>
          </a:p>
          <a:p>
            <a:pPr marL="914400" lvl="1" indent="-317500" algn="l" rtl="0">
              <a:spcBef>
                <a:spcPts val="0"/>
              </a:spcBef>
              <a:spcAft>
                <a:spcPts val="0"/>
              </a:spcAft>
              <a:buSzPts val="1400"/>
              <a:buChar char="○"/>
            </a:pPr>
            <a:r>
              <a:rPr lang="ru-RU" dirty="0"/>
              <a:t>Привести </a:t>
            </a:r>
            <a:r>
              <a:rPr lang="ru-RU" b="1" dirty="0"/>
              <a:t>процесс направления</a:t>
            </a:r>
            <a:r>
              <a:rPr lang="en-US" dirty="0"/>
              <a:t> </a:t>
            </a:r>
            <a:r>
              <a:rPr lang="ru-RU" dirty="0"/>
              <a:t>организации</a:t>
            </a:r>
            <a:r>
              <a:rPr lang="ru-RU" baseline="0" dirty="0"/>
              <a:t> в соответствие с существующими </a:t>
            </a:r>
            <a:r>
              <a:rPr lang="ru-RU" dirty="0" err="1"/>
              <a:t>межучрежденческими</a:t>
            </a:r>
            <a:r>
              <a:rPr lang="en-US" dirty="0"/>
              <a:t> </a:t>
            </a:r>
            <a:r>
              <a:rPr lang="ru-RU" dirty="0"/>
              <a:t>процедурами и протоколами</a:t>
            </a:r>
            <a:r>
              <a:rPr lang="en-US" dirty="0"/>
              <a:t>.</a:t>
            </a:r>
            <a:endParaRPr dirty="0"/>
          </a:p>
          <a:p>
            <a:pPr marL="914400" lvl="1" indent="-317500" algn="l" rtl="0">
              <a:spcBef>
                <a:spcPts val="0"/>
              </a:spcBef>
              <a:spcAft>
                <a:spcPts val="0"/>
              </a:spcAft>
              <a:buSzPts val="1400"/>
              <a:buChar char="○"/>
            </a:pPr>
            <a:r>
              <a:rPr lang="ru-RU" dirty="0"/>
              <a:t>Подготовить персонал, ответственный за получение заявлений</a:t>
            </a:r>
            <a:r>
              <a:rPr lang="ru-RU" baseline="0" dirty="0"/>
              <a:t> об обвинениях, предоставив актуализированные формы направления к специалистам </a:t>
            </a:r>
            <a:r>
              <a:rPr lang="en-US" dirty="0"/>
              <a:t>(</a:t>
            </a:r>
            <a:r>
              <a:rPr lang="ru-RU" b="0" dirty="0"/>
              <a:t>Инструмент</a:t>
            </a:r>
            <a:r>
              <a:rPr lang="en-US" b="0" dirty="0">
                <a:solidFill>
                  <a:schemeClr val="accent1"/>
                </a:solidFill>
              </a:rPr>
              <a:t> 9: </a:t>
            </a:r>
            <a:r>
              <a:rPr lang="ru-RU" b="0" dirty="0">
                <a:solidFill>
                  <a:schemeClr val="accent1"/>
                </a:solidFill>
              </a:rPr>
              <a:t>ОБРАЗЕЦ ФОРМЫ НАПРАВЛЕНИЯ</a:t>
            </a:r>
            <a:r>
              <a:rPr lang="en-US" b="0" dirty="0"/>
              <a:t>) </a:t>
            </a:r>
            <a:r>
              <a:rPr lang="ru-RU" b="0" dirty="0"/>
              <a:t>и</a:t>
            </a:r>
            <a:r>
              <a:rPr lang="ru-RU" b="0" baseline="0" dirty="0"/>
              <a:t> обеспечить надлежащую подготовку по направлению дел </a:t>
            </a:r>
            <a:r>
              <a:rPr lang="ru-RU" dirty="0"/>
              <a:t>о ГН</a:t>
            </a:r>
            <a:r>
              <a:rPr lang="en-US" dirty="0"/>
              <a:t>/</a:t>
            </a:r>
            <a:r>
              <a:rPr lang="ru-RU" dirty="0"/>
              <a:t>СЭН</a:t>
            </a:r>
            <a:r>
              <a:rPr lang="en-US" dirty="0"/>
              <a:t>. </a:t>
            </a:r>
            <a:endParaRPr dirty="0"/>
          </a:p>
          <a:p>
            <a:pPr marL="914400" lvl="1" indent="-317500" algn="l" rtl="0">
              <a:spcBef>
                <a:spcPts val="0"/>
              </a:spcBef>
              <a:spcAft>
                <a:spcPts val="0"/>
              </a:spcAft>
              <a:buSzPts val="1400"/>
              <a:buChar char="○"/>
            </a:pPr>
            <a:r>
              <a:rPr lang="ru-RU" baseline="0" dirty="0"/>
              <a:t>ВСЕГДА получать </a:t>
            </a:r>
            <a:r>
              <a:rPr lang="ru-RU" b="1" dirty="0"/>
              <a:t>информированное и добровольное согласие,</a:t>
            </a:r>
            <a:r>
              <a:rPr lang="ru-RU" b="1" baseline="0" dirty="0"/>
              <a:t> </a:t>
            </a:r>
            <a:r>
              <a:rPr lang="ru-RU" b="0" baseline="0" dirty="0"/>
              <a:t>прежде чем</a:t>
            </a:r>
            <a:r>
              <a:rPr lang="en-GB" b="0" baseline="0" dirty="0"/>
              <a:t> </a:t>
            </a:r>
            <a:r>
              <a:rPr lang="ru-RU" dirty="0"/>
              <a:t>содействовать в оказании помощи</a:t>
            </a:r>
            <a:r>
              <a:rPr lang="en-US" dirty="0"/>
              <a:t>. </a:t>
            </a:r>
            <a:r>
              <a:rPr lang="ru-RU" dirty="0"/>
              <a:t>Каждая</a:t>
            </a:r>
            <a:r>
              <a:rPr lang="ru-RU" baseline="0" dirty="0"/>
              <a:t> личность имеет право отказаться от всех/некоторых видов предлагаемых услуг</a:t>
            </a:r>
            <a:r>
              <a:rPr lang="en-US" dirty="0"/>
              <a:t>. </a:t>
            </a:r>
            <a:r>
              <a:rPr lang="ru-RU" dirty="0"/>
              <a:t>Объясните, как соцработники должны адаптировать свой процесс при работе с людьми с ограниченными возможностями или детьми (для получения дополнительной информации см. Инструментарий</a:t>
            </a:r>
            <a:r>
              <a:rPr lang="en-US" dirty="0"/>
              <a:t>)</a:t>
            </a:r>
          </a:p>
          <a:p>
            <a:pPr lvl="1" indent="-317500">
              <a:buChar char="○"/>
            </a:pPr>
            <a:r>
              <a:rPr lang="ru-RU" dirty="0"/>
              <a:t>Действовать,</a:t>
            </a:r>
            <a:r>
              <a:rPr lang="ru-RU" baseline="0" dirty="0"/>
              <a:t> исходя из </a:t>
            </a:r>
            <a:r>
              <a:rPr lang="en-US" dirty="0"/>
              <a:t>“</a:t>
            </a:r>
            <a:r>
              <a:rPr lang="ru-RU" b="1" dirty="0"/>
              <a:t>наилучших интересов ребенка</a:t>
            </a:r>
            <a:r>
              <a:rPr lang="en-US" dirty="0"/>
              <a:t>” </a:t>
            </a:r>
            <a:r>
              <a:rPr lang="ru-RU" dirty="0"/>
              <a:t>при принятии</a:t>
            </a:r>
            <a:r>
              <a:rPr lang="ru-RU" baseline="0" dirty="0"/>
              <a:t> решений, касающихся оказания </a:t>
            </a:r>
            <a:r>
              <a:rPr lang="ru-RU" dirty="0"/>
              <a:t>помощи</a:t>
            </a:r>
            <a:r>
              <a:rPr lang="en-US" dirty="0"/>
              <a:t> </a:t>
            </a:r>
            <a:r>
              <a:rPr lang="ru-RU" dirty="0"/>
              <a:t>и направления к специалистам</a:t>
            </a:r>
            <a:r>
              <a:rPr lang="en-US" dirty="0"/>
              <a:t> (</a:t>
            </a:r>
            <a:r>
              <a:rPr lang="ru-RU" dirty="0"/>
              <a:t>например</a:t>
            </a:r>
            <a:r>
              <a:rPr lang="en-US" dirty="0"/>
              <a:t> </a:t>
            </a:r>
            <a:r>
              <a:rPr lang="ru-RU" dirty="0"/>
              <a:t>если семья не дает информированного согласия на «защиту достоинства семьи» или по другим причинам</a:t>
            </a:r>
            <a:r>
              <a:rPr lang="en-US" dirty="0"/>
              <a:t>,) </a:t>
            </a:r>
            <a:r>
              <a:rPr lang="ru-RU" dirty="0"/>
              <a:t>Если организации не имеют внутреннего опыта или имеют дело со сложными случаями, они могут обратиться за поддержкой к партнерам ГН или ЗД</a:t>
            </a:r>
            <a:r>
              <a:rPr lang="en-US" dirty="0"/>
              <a:t>.</a:t>
            </a:r>
            <a:endParaRPr lang="en-US" baseline="0" dirty="0"/>
          </a:p>
          <a:p>
            <a:pPr indent="-317500">
              <a:buChar char="○"/>
            </a:pPr>
            <a:r>
              <a:rPr lang="ru-RU" dirty="0"/>
              <a:t>Соблюдать </a:t>
            </a:r>
            <a:r>
              <a:rPr lang="ru-RU" b="1" dirty="0"/>
              <a:t>конфиденциальность</a:t>
            </a:r>
            <a:r>
              <a:rPr lang="en-US" dirty="0"/>
              <a:t> </a:t>
            </a:r>
            <a:r>
              <a:rPr lang="ru-RU" sz="1200" b="0" i="0" u="none" strike="noStrike" cap="none" dirty="0">
                <a:solidFill>
                  <a:schemeClr val="dk1"/>
                </a:solidFill>
                <a:effectLst/>
                <a:latin typeface="Calibri"/>
                <a:ea typeface="Calibri"/>
                <a:cs typeface="Calibri"/>
                <a:sym typeface="Calibri"/>
              </a:rPr>
              <a:t>лиц, причастных к инциденту </a:t>
            </a:r>
            <a:r>
              <a:rPr lang="en-US" dirty="0"/>
              <a:t>(</a:t>
            </a:r>
            <a:r>
              <a:rPr lang="ru-RU" dirty="0"/>
              <a:t>например,</a:t>
            </a:r>
            <a:r>
              <a:rPr lang="en-US" dirty="0"/>
              <a:t> </a:t>
            </a:r>
            <a:r>
              <a:rPr lang="ru-RU" dirty="0"/>
              <a:t>предоставление</a:t>
            </a:r>
            <a:r>
              <a:rPr lang="ru-RU" baseline="0" dirty="0"/>
              <a:t> информации </a:t>
            </a:r>
            <a:r>
              <a:rPr lang="ru-RU" dirty="0"/>
              <a:t>только ограниченному числу лиц, </a:t>
            </a:r>
            <a:r>
              <a:rPr lang="ru-RU" sz="1200" b="0" i="0" u="none" strike="noStrike" cap="none" dirty="0">
                <a:solidFill>
                  <a:schemeClr val="dk1"/>
                </a:solidFill>
                <a:effectLst/>
                <a:latin typeface="Calibri"/>
                <a:ea typeface="Calibri"/>
                <a:cs typeface="Calibri"/>
                <a:sym typeface="Calibri"/>
              </a:rPr>
              <a:t>руководствуясь принципом «необходимо знать»</a:t>
            </a:r>
            <a:r>
              <a:rPr lang="en-US" dirty="0"/>
              <a:t>)</a:t>
            </a:r>
            <a:endParaRPr lang="en-US" baseline="0" dirty="0"/>
          </a:p>
          <a:p>
            <a:pPr indent="-317500">
              <a:buChar char="○"/>
            </a:pPr>
            <a:r>
              <a:rPr lang="ru-RU" baseline="0" dirty="0"/>
              <a:t>Учитывать потенциальные риски, возникающие у пострадавших в результате СЭН</a:t>
            </a:r>
            <a:r>
              <a:rPr lang="en-US" baseline="0" dirty="0"/>
              <a:t> </a:t>
            </a:r>
            <a:r>
              <a:rPr lang="en-US" b="0" baseline="0" dirty="0"/>
              <a:t>(</a:t>
            </a:r>
            <a:r>
              <a:rPr lang="ru-RU" sz="1200" b="0" i="0" u="none" strike="noStrike" cap="none" dirty="0">
                <a:solidFill>
                  <a:schemeClr val="dk1"/>
                </a:solidFill>
                <a:effectLst/>
                <a:latin typeface="Calibri"/>
                <a:ea typeface="Calibri"/>
                <a:cs typeface="Calibri"/>
                <a:sym typeface="Calibri"/>
              </a:rPr>
              <a:t>и их семей</a:t>
            </a:r>
            <a:r>
              <a:rPr lang="en-US" baseline="0" dirty="0"/>
              <a:t>) </a:t>
            </a:r>
            <a:r>
              <a:rPr lang="ru-RU" baseline="0" dirty="0"/>
              <a:t>и принимать при необходимости меры предосторожности</a:t>
            </a:r>
            <a:r>
              <a:rPr lang="en-US" baseline="0" dirty="0"/>
              <a:t>. </a:t>
            </a:r>
            <a:endParaRPr dirty="0"/>
          </a:p>
        </p:txBody>
      </p:sp>
      <p:sp>
        <p:nvSpPr>
          <p:cNvPr id="366" name="Google Shape;366;g5aded743d9_0_17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020972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58a3ee7669_0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 typeface="Arial" charset="0"/>
              <a:buChar char="•"/>
            </a:pPr>
            <a:r>
              <a:rPr lang="ru-RU" dirty="0">
                <a:latin typeface="Calibri" charset="0"/>
                <a:ea typeface="Calibri" charset="0"/>
                <a:cs typeface="Calibri" charset="0"/>
                <a:sym typeface="Arial"/>
              </a:rPr>
              <a:t>Партнеры должны обеспечить </a:t>
            </a:r>
            <a:r>
              <a:rPr lang="ru-RU" i="1" dirty="0">
                <a:latin typeface="Calibri" charset="0"/>
                <a:ea typeface="Calibri" charset="0"/>
                <a:cs typeface="Calibri" charset="0"/>
                <a:sym typeface="Arial"/>
              </a:rPr>
              <a:t>незамедлительное</a:t>
            </a:r>
            <a:r>
              <a:rPr lang="ru-RU" dirty="0">
                <a:latin typeface="Calibri" charset="0"/>
                <a:ea typeface="Calibri" charset="0"/>
                <a:cs typeface="Calibri" charset="0"/>
                <a:sym typeface="Arial"/>
              </a:rPr>
              <a:t> расследование обвинений в СЭН, касающихся их сотрудников</a:t>
            </a:r>
            <a:r>
              <a:rPr lang="en-US" i="1" dirty="0">
                <a:latin typeface="Calibri" charset="0"/>
                <a:ea typeface="Calibri" charset="0"/>
                <a:cs typeface="Calibri" charset="0"/>
                <a:sym typeface="Arial"/>
              </a:rPr>
              <a:t>.</a:t>
            </a:r>
            <a:r>
              <a:rPr lang="en-US" dirty="0">
                <a:latin typeface="Calibri" charset="0"/>
                <a:ea typeface="Calibri" charset="0"/>
                <a:cs typeface="Calibri" charset="0"/>
                <a:sym typeface="Arial"/>
              </a:rPr>
              <a:t> </a:t>
            </a:r>
          </a:p>
          <a:p>
            <a:pPr marL="171450" lvl="0" indent="-171450">
              <a:buFont typeface="Arial" charset="0"/>
              <a:buChar char="•"/>
            </a:pPr>
            <a:r>
              <a:rPr lang="ru-RU" dirty="0">
                <a:latin typeface="Calibri" charset="0"/>
                <a:ea typeface="Calibri" charset="0"/>
                <a:cs typeface="Calibri" charset="0"/>
                <a:sym typeface="Arial"/>
              </a:rPr>
              <a:t>Во всем мире существует </a:t>
            </a:r>
            <a:r>
              <a:rPr lang="ru-RU" b="1" dirty="0">
                <a:latin typeface="Calibri" charset="0"/>
                <a:ea typeface="Calibri" charset="0"/>
                <a:cs typeface="Calibri" charset="0"/>
                <a:sym typeface="Arial"/>
              </a:rPr>
              <a:t>очень низкий процент зарегистрированных случаев</a:t>
            </a:r>
            <a:r>
              <a:rPr lang="ru-RU" dirty="0">
                <a:latin typeface="Calibri" charset="0"/>
                <a:ea typeface="Calibri" charset="0"/>
                <a:cs typeface="Calibri" charset="0"/>
                <a:sym typeface="Arial"/>
              </a:rPr>
              <a:t>, приводящих к расследованию </a:t>
            </a:r>
            <a:r>
              <a:rPr lang="en-US" dirty="0">
                <a:latin typeface="Calibri" charset="0"/>
                <a:ea typeface="Calibri" charset="0"/>
                <a:cs typeface="Calibri" charset="0"/>
                <a:sym typeface="Arial"/>
              </a:rPr>
              <a:t>(</a:t>
            </a:r>
            <a:r>
              <a:rPr lang="ru-RU" dirty="0">
                <a:latin typeface="Calibri" charset="0"/>
                <a:ea typeface="Calibri" charset="0"/>
                <a:cs typeface="Calibri" charset="0"/>
                <a:sym typeface="Arial"/>
              </a:rPr>
              <a:t>актуальную информацию</a:t>
            </a:r>
            <a:r>
              <a:rPr lang="ru-RU" baseline="0" dirty="0">
                <a:latin typeface="Calibri" charset="0"/>
                <a:ea typeface="Calibri" charset="0"/>
                <a:cs typeface="Calibri" charset="0"/>
                <a:sym typeface="Arial"/>
              </a:rPr>
              <a:t> см. по ссылке</a:t>
            </a:r>
            <a:r>
              <a:rPr lang="en-US" dirty="0">
                <a:latin typeface="Calibri" charset="0"/>
                <a:ea typeface="Calibri" charset="0"/>
                <a:cs typeface="Calibri" charset="0"/>
                <a:sym typeface="Arial"/>
              </a:rPr>
              <a:t>: </a:t>
            </a:r>
            <a:r>
              <a:rPr lang="en-US" dirty="0">
                <a:latin typeface="Calibri" charset="0"/>
                <a:ea typeface="Calibri" charset="0"/>
                <a:cs typeface="Calibri" charset="0"/>
                <a:sym typeface="Arial"/>
                <a:hlinkClick r:id="rId3"/>
              </a:rPr>
              <a:t>https://www.un.org/preventing-sexual-exploitation-and-abuse/content/quarterly-updates</a:t>
            </a:r>
            <a:r>
              <a:rPr lang="en-US" dirty="0">
                <a:latin typeface="Calibri" charset="0"/>
                <a:ea typeface="Calibri" charset="0"/>
                <a:cs typeface="Calibri" charset="0"/>
                <a:sym typeface="Arial"/>
              </a:rPr>
              <a:t> ).</a:t>
            </a:r>
          </a:p>
          <a:p>
            <a:pPr marL="171450" lvl="0" indent="-171450">
              <a:buFont typeface="Arial" charset="0"/>
              <a:buChar char="•"/>
            </a:pPr>
            <a:r>
              <a:rPr lang="ru-RU" dirty="0">
                <a:latin typeface="Calibri" charset="0"/>
                <a:ea typeface="Calibri" charset="0"/>
                <a:cs typeface="Calibri" charset="0"/>
                <a:sym typeface="Arial"/>
              </a:rPr>
              <a:t>П</a:t>
            </a:r>
            <a:r>
              <a:rPr lang="ru-RU" b="1" dirty="0">
                <a:latin typeface="Calibri" charset="0"/>
                <a:ea typeface="Calibri" charset="0"/>
                <a:cs typeface="Calibri" charset="0"/>
                <a:sym typeface="Arial"/>
              </a:rPr>
              <a:t>роблемы, связанные с повышением ответственности за СЭН</a:t>
            </a:r>
            <a:r>
              <a:rPr lang="kk-KZ" b="1" dirty="0">
                <a:latin typeface="Calibri" charset="0"/>
                <a:ea typeface="Calibri" charset="0"/>
                <a:cs typeface="Calibri" charset="0"/>
                <a:sym typeface="Arial"/>
              </a:rPr>
              <a:t>?</a:t>
            </a:r>
            <a:r>
              <a:rPr lang="en-US" b="1" dirty="0">
                <a:latin typeface="Calibri" charset="0"/>
                <a:ea typeface="Calibri" charset="0"/>
                <a:cs typeface="Calibri" charset="0"/>
                <a:sym typeface="Arial"/>
              </a:rPr>
              <a:t> </a:t>
            </a:r>
            <a:r>
              <a:rPr lang="ru-RU" dirty="0">
                <a:latin typeface="Calibri" charset="0"/>
                <a:ea typeface="Calibri" charset="0"/>
                <a:cs typeface="Calibri" charset="0"/>
                <a:sym typeface="Arial"/>
              </a:rPr>
              <a:t>включают</a:t>
            </a:r>
            <a:r>
              <a:rPr lang="en-US" dirty="0">
                <a:latin typeface="Calibri" charset="0"/>
                <a:ea typeface="Calibri" charset="0"/>
                <a:cs typeface="Calibri" charset="0"/>
                <a:sym typeface="Arial"/>
              </a:rPr>
              <a:t>: </a:t>
            </a:r>
          </a:p>
          <a:p>
            <a:pPr marL="628650" lvl="1" indent="-171450">
              <a:buFont typeface="Courier New" charset="0"/>
              <a:buChar char="o"/>
            </a:pPr>
            <a:r>
              <a:rPr lang="ru-RU" dirty="0">
                <a:latin typeface="Calibri" charset="0"/>
                <a:ea typeface="Calibri" charset="0"/>
                <a:cs typeface="Calibri" charset="0"/>
                <a:sym typeface="Arial"/>
              </a:rPr>
              <a:t>Ограниченные возможности расследования или ресурсы организации</a:t>
            </a:r>
            <a:endParaRPr lang="en-US" dirty="0">
              <a:latin typeface="Calibri" charset="0"/>
              <a:ea typeface="Calibri" charset="0"/>
              <a:cs typeface="Calibri" charset="0"/>
              <a:sym typeface="Arial"/>
            </a:endParaRPr>
          </a:p>
          <a:p>
            <a:pPr marL="628650" lvl="1" indent="-171450">
              <a:buFont typeface="Courier New" charset="0"/>
              <a:buChar char="o"/>
            </a:pPr>
            <a:r>
              <a:rPr lang="ru-RU" dirty="0">
                <a:latin typeface="Calibri" charset="0"/>
                <a:ea typeface="Calibri" charset="0"/>
                <a:cs typeface="Calibri" charset="0"/>
                <a:sym typeface="Arial"/>
              </a:rPr>
              <a:t>Нехватка квалифицированных следователей в местах, где они работают</a:t>
            </a:r>
            <a:endParaRPr lang="en-US" dirty="0">
              <a:latin typeface="Calibri" charset="0"/>
              <a:ea typeface="Calibri" charset="0"/>
              <a:cs typeface="Calibri" charset="0"/>
              <a:sym typeface="Arial"/>
            </a:endParaRPr>
          </a:p>
          <a:p>
            <a:pPr marL="628650" lvl="1" indent="-171450">
              <a:buFont typeface="Courier New" charset="0"/>
              <a:buChar char="o"/>
            </a:pPr>
            <a:r>
              <a:rPr lang="ru-RU" dirty="0">
                <a:latin typeface="Calibri" charset="0"/>
                <a:ea typeface="Calibri" charset="0"/>
                <a:cs typeface="Calibri" charset="0"/>
                <a:sym typeface="Arial"/>
              </a:rPr>
              <a:t>Слабые возможности национальных и местных правоохранительных органов</a:t>
            </a:r>
            <a:r>
              <a:rPr lang="en-US" dirty="0">
                <a:latin typeface="Calibri" charset="0"/>
                <a:ea typeface="Calibri" charset="0"/>
                <a:cs typeface="Calibri" charset="0"/>
                <a:sym typeface="Arial"/>
              </a:rPr>
              <a:t>.</a:t>
            </a:r>
          </a:p>
          <a:p>
            <a:pPr marL="171450" lvl="0" indent="-171450">
              <a:buFont typeface="Arial" charset="0"/>
              <a:buChar char="•"/>
            </a:pPr>
            <a:r>
              <a:rPr lang="ru-RU" b="1" dirty="0">
                <a:latin typeface="Calibri" charset="0"/>
                <a:ea typeface="Calibri" charset="0"/>
                <a:cs typeface="Calibri" charset="0"/>
                <a:sym typeface="Arial"/>
              </a:rPr>
              <a:t>Подготовленность</a:t>
            </a:r>
            <a:r>
              <a:rPr lang="en-US" dirty="0">
                <a:latin typeface="Calibri" charset="0"/>
                <a:ea typeface="Calibri" charset="0"/>
                <a:cs typeface="Calibri" charset="0"/>
                <a:sym typeface="Arial"/>
              </a:rPr>
              <a:t>: </a:t>
            </a:r>
            <a:r>
              <a:rPr lang="ru-RU" dirty="0">
                <a:latin typeface="Calibri" charset="0"/>
                <a:ea typeface="Calibri" charset="0"/>
                <a:cs typeface="Calibri" charset="0"/>
                <a:sym typeface="Arial"/>
              </a:rPr>
              <a:t>Это становится еще более важным для организаций, чтобы на ранних этапах оценить свой потенциал по проведению расследований и провести работу с ЮНФПА, донорами или другими организациями-партнерами по выявлению вариантов удовлетворения их потребностей и возможностей (например, оказание юридических услуг на безвозмездной основе, обращение к партнеру с просьбой спонсировать работу следователя)/выделить кадры для проведения расследования(-</a:t>
            </a:r>
            <a:r>
              <a:rPr lang="ru-RU" dirty="0" err="1">
                <a:latin typeface="Calibri" charset="0"/>
                <a:ea typeface="Calibri" charset="0"/>
                <a:cs typeface="Calibri" charset="0"/>
                <a:sym typeface="Arial"/>
              </a:rPr>
              <a:t>ий</a:t>
            </a:r>
            <a:r>
              <a:rPr lang="ru-RU" dirty="0">
                <a:latin typeface="Calibri" charset="0"/>
                <a:ea typeface="Calibri" charset="0"/>
                <a:cs typeface="Calibri" charset="0"/>
                <a:sym typeface="Arial"/>
              </a:rPr>
              <a:t>)</a:t>
            </a:r>
            <a:r>
              <a:rPr lang="en-US" dirty="0">
                <a:latin typeface="Calibri" charset="0"/>
                <a:ea typeface="Calibri" charset="0"/>
                <a:cs typeface="Calibri" charset="0"/>
                <a:sym typeface="Arial"/>
              </a:rPr>
              <a:t>.</a:t>
            </a:r>
          </a:p>
          <a:p>
            <a:pPr marL="171450" lvl="0" indent="-171450">
              <a:buFont typeface="Arial" charset="0"/>
              <a:buChar char="•"/>
            </a:pPr>
            <a:r>
              <a:rPr lang="ru-RU" dirty="0">
                <a:latin typeface="Calibri" charset="0"/>
                <a:ea typeface="Calibri" charset="0"/>
                <a:cs typeface="Calibri" charset="0"/>
                <a:sym typeface="Arial"/>
              </a:rPr>
              <a:t>Эта сессия будет охватывать некоторые процедуры, которые организации должны будут подготовить!</a:t>
            </a:r>
            <a:endParaRPr lang="en-US" dirty="0">
              <a:latin typeface="Calibri" charset="0"/>
              <a:ea typeface="Calibri" charset="0"/>
              <a:cs typeface="Calibri" charset="0"/>
              <a:sym typeface="Arial"/>
            </a:endParaRPr>
          </a:p>
          <a:p>
            <a:pPr marL="171450" lvl="0" indent="-171450" algn="l" rtl="0">
              <a:spcBef>
                <a:spcPts val="0"/>
              </a:spcBef>
              <a:spcAft>
                <a:spcPts val="0"/>
              </a:spcAft>
              <a:buFont typeface="Arial" charset="0"/>
              <a:buChar char="•"/>
            </a:pPr>
            <a:endParaRPr dirty="0">
              <a:latin typeface="Calibri" charset="0"/>
              <a:ea typeface="Calibri" charset="0"/>
              <a:cs typeface="Calibri" charset="0"/>
              <a:sym typeface="Arial"/>
            </a:endParaRPr>
          </a:p>
          <a:p>
            <a:pPr marL="0" lvl="0" indent="0" algn="l" rtl="0">
              <a:spcBef>
                <a:spcPts val="600"/>
              </a:spcBef>
              <a:spcAft>
                <a:spcPts val="600"/>
              </a:spcAft>
              <a:buNone/>
            </a:pPr>
            <a:endParaRPr dirty="0">
              <a:latin typeface="Calibri" charset="0"/>
              <a:ea typeface="Calibri" charset="0"/>
              <a:cs typeface="Calibri" charset="0"/>
            </a:endParaRPr>
          </a:p>
        </p:txBody>
      </p:sp>
      <p:sp>
        <p:nvSpPr>
          <p:cNvPr id="376" name="Google Shape;376;g58a3ee7669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106586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51b36e9634_1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indent="-298450">
              <a:buSzPts val="1100"/>
              <a:buFont typeface="Arial"/>
              <a:buChar char="●"/>
            </a:pPr>
            <a:r>
              <a:rPr lang="kk-KZ" dirty="0">
                <a:latin typeface="Calibri" charset="0"/>
                <a:ea typeface="Calibri" charset="0"/>
                <a:cs typeface="Calibri" charset="0"/>
                <a:sym typeface="Arial"/>
              </a:rPr>
              <a:t>Установить </a:t>
            </a:r>
            <a:r>
              <a:rPr lang="kk-KZ" b="1" dirty="0">
                <a:latin typeface="Calibri" charset="0"/>
                <a:ea typeface="Calibri" charset="0"/>
                <a:cs typeface="Calibri" charset="0"/>
                <a:sym typeface="Arial"/>
              </a:rPr>
              <a:t>внутренний процесс </a:t>
            </a:r>
            <a:r>
              <a:rPr lang="kk-KZ" dirty="0">
                <a:latin typeface="Calibri" charset="0"/>
                <a:ea typeface="Calibri" charset="0"/>
                <a:cs typeface="Calibri" charset="0"/>
                <a:sym typeface="Arial"/>
              </a:rPr>
              <a:t>для рассмотрения всех</a:t>
            </a:r>
            <a:r>
              <a:rPr lang="kk-KZ" baseline="0" dirty="0">
                <a:latin typeface="Calibri" charset="0"/>
                <a:ea typeface="Calibri" charset="0"/>
                <a:cs typeface="Calibri" charset="0"/>
                <a:sym typeface="Arial"/>
              </a:rPr>
              <a:t> обвинений </a:t>
            </a:r>
            <a:r>
              <a:rPr lang="kk-KZ" dirty="0">
                <a:latin typeface="Calibri" charset="0"/>
                <a:ea typeface="Calibri" charset="0"/>
                <a:cs typeface="Calibri" charset="0"/>
                <a:sym typeface="Arial"/>
              </a:rPr>
              <a:t>и принятия</a:t>
            </a:r>
            <a:r>
              <a:rPr lang="kk-KZ" baseline="0" dirty="0">
                <a:latin typeface="Calibri" charset="0"/>
                <a:ea typeface="Calibri" charset="0"/>
                <a:cs typeface="Calibri" charset="0"/>
                <a:sym typeface="Arial"/>
              </a:rPr>
              <a:t> решений о последующих </a:t>
            </a:r>
            <a:r>
              <a:rPr lang="ru-RU" baseline="0" dirty="0">
                <a:latin typeface="Calibri" charset="0"/>
                <a:ea typeface="Calibri" charset="0"/>
                <a:cs typeface="Calibri" charset="0"/>
                <a:sym typeface="Arial"/>
              </a:rPr>
              <a:t>шагах</a:t>
            </a:r>
            <a:r>
              <a:rPr lang="ru-RU" dirty="0">
                <a:latin typeface="Calibri" charset="0"/>
                <a:ea typeface="Calibri" charset="0"/>
                <a:cs typeface="Calibri" charset="0"/>
                <a:sym typeface="Arial"/>
              </a:rPr>
              <a:t>,</a:t>
            </a:r>
            <a:r>
              <a:rPr lang="en-US" dirty="0">
                <a:latin typeface="Calibri" charset="0"/>
                <a:ea typeface="Calibri" charset="0"/>
                <a:cs typeface="Calibri" charset="0"/>
                <a:sym typeface="Arial"/>
              </a:rPr>
              <a:t> </a:t>
            </a:r>
            <a:r>
              <a:rPr lang="ru-RU" dirty="0">
                <a:latin typeface="Calibri" charset="0"/>
                <a:ea typeface="Calibri" charset="0"/>
                <a:cs typeface="Calibri" charset="0"/>
                <a:sym typeface="Arial"/>
              </a:rPr>
              <a:t>например</a:t>
            </a:r>
            <a:r>
              <a:rPr lang="en-US" dirty="0">
                <a:latin typeface="Calibri" charset="0"/>
                <a:ea typeface="Calibri" charset="0"/>
                <a:cs typeface="Calibri" charset="0"/>
                <a:sym typeface="Arial"/>
              </a:rPr>
              <a:t>, </a:t>
            </a:r>
            <a:r>
              <a:rPr lang="ru-RU" dirty="0">
                <a:latin typeface="Calibri" charset="0"/>
                <a:ea typeface="Calibri" charset="0"/>
                <a:cs typeface="Calibri" charset="0"/>
                <a:sym typeface="Arial"/>
              </a:rPr>
              <a:t>решения могут</a:t>
            </a:r>
            <a:r>
              <a:rPr lang="ru-RU" baseline="0" dirty="0">
                <a:latin typeface="Calibri" charset="0"/>
                <a:ea typeface="Calibri" charset="0"/>
                <a:cs typeface="Calibri" charset="0"/>
                <a:sym typeface="Arial"/>
              </a:rPr>
              <a:t> включать необходимость </a:t>
            </a:r>
            <a:r>
              <a:rPr lang="ru-RU" dirty="0">
                <a:latin typeface="Calibri" charset="0"/>
                <a:ea typeface="Calibri" charset="0"/>
                <a:cs typeface="Calibri" charset="0"/>
                <a:sym typeface="Arial"/>
              </a:rPr>
              <a:t>внутреннего расследования</a:t>
            </a:r>
            <a:r>
              <a:rPr lang="en-US" dirty="0">
                <a:latin typeface="Calibri" charset="0"/>
                <a:ea typeface="Calibri" charset="0"/>
                <a:cs typeface="Calibri" charset="0"/>
                <a:sym typeface="Arial"/>
              </a:rPr>
              <a:t> </a:t>
            </a:r>
            <a:r>
              <a:rPr lang="ru-RU" dirty="0">
                <a:latin typeface="Calibri" charset="0"/>
                <a:ea typeface="Calibri" charset="0"/>
                <a:cs typeface="Calibri" charset="0"/>
                <a:sym typeface="Arial"/>
              </a:rPr>
              <a:t>и</a:t>
            </a:r>
            <a:r>
              <a:rPr lang="en-US" dirty="0">
                <a:latin typeface="Calibri" charset="0"/>
                <a:ea typeface="Calibri" charset="0"/>
                <a:cs typeface="Calibri" charset="0"/>
                <a:sym typeface="Arial"/>
              </a:rPr>
              <a:t>/</a:t>
            </a:r>
            <a:r>
              <a:rPr lang="ru-RU" dirty="0">
                <a:latin typeface="Calibri" charset="0"/>
                <a:ea typeface="Calibri" charset="0"/>
                <a:cs typeface="Calibri" charset="0"/>
                <a:sym typeface="Arial"/>
              </a:rPr>
              <a:t>или передачи в местные правоохранительные органы или непосредственные последствия для предполагаемого нарушителя</a:t>
            </a:r>
            <a:r>
              <a:rPr lang="ru-RU" baseline="0" dirty="0">
                <a:latin typeface="Calibri" charset="0"/>
                <a:ea typeface="Calibri" charset="0"/>
                <a:cs typeface="Calibri" charset="0"/>
                <a:sym typeface="Arial"/>
              </a:rPr>
              <a:t> </a:t>
            </a:r>
            <a:r>
              <a:rPr lang="en-US" dirty="0">
                <a:latin typeface="Calibri" charset="0"/>
                <a:ea typeface="Calibri" charset="0"/>
                <a:cs typeface="Calibri" charset="0"/>
                <a:sym typeface="Arial"/>
              </a:rPr>
              <a:t>(</a:t>
            </a:r>
            <a:r>
              <a:rPr lang="ru-RU" dirty="0">
                <a:latin typeface="Calibri" charset="0"/>
                <a:ea typeface="Calibri" charset="0"/>
                <a:cs typeface="Calibri" charset="0"/>
                <a:sym typeface="Arial"/>
              </a:rPr>
              <a:t>например, временное отстранение от работы</a:t>
            </a:r>
            <a:r>
              <a:rPr lang="en-US" dirty="0">
                <a:latin typeface="Calibri" charset="0"/>
                <a:ea typeface="Calibri" charset="0"/>
                <a:cs typeface="Calibri" charset="0"/>
                <a:sym typeface="Arial"/>
              </a:rPr>
              <a:t>). </a:t>
            </a:r>
            <a:r>
              <a:rPr lang="ru-RU" u="sng" dirty="0">
                <a:latin typeface="Calibri" charset="0"/>
                <a:ea typeface="Calibri" charset="0"/>
                <a:cs typeface="Calibri" charset="0"/>
                <a:sym typeface="Arial"/>
              </a:rPr>
              <a:t>Подсказка</a:t>
            </a:r>
            <a:r>
              <a:rPr lang="en-US" dirty="0">
                <a:latin typeface="Calibri" charset="0"/>
                <a:ea typeface="Calibri" charset="0"/>
                <a:cs typeface="Calibri" charset="0"/>
                <a:sym typeface="Arial"/>
              </a:rPr>
              <a:t>: </a:t>
            </a:r>
            <a:r>
              <a:rPr lang="ru-RU" dirty="0">
                <a:latin typeface="Calibri" charset="0"/>
                <a:ea typeface="Calibri" charset="0"/>
                <a:cs typeface="Calibri" charset="0"/>
                <a:sym typeface="Arial"/>
              </a:rPr>
              <a:t>Всегда ведите записи, обосновывающие ваш курс действий</a:t>
            </a:r>
            <a:r>
              <a:rPr lang="en-US" dirty="0">
                <a:latin typeface="Calibri" charset="0"/>
                <a:ea typeface="Calibri" charset="0"/>
                <a:cs typeface="Calibri" charset="0"/>
                <a:sym typeface="Arial"/>
              </a:rPr>
              <a:t>.</a:t>
            </a:r>
          </a:p>
          <a:p>
            <a:pPr lvl="0" indent="-298450">
              <a:buSzPts val="1100"/>
              <a:buFont typeface="Arial"/>
              <a:buChar char="●"/>
            </a:pPr>
            <a:r>
              <a:rPr lang="ru-RU" dirty="0">
                <a:latin typeface="Calibri" charset="0"/>
                <a:ea typeface="Calibri" charset="0"/>
                <a:cs typeface="Calibri" charset="0"/>
                <a:sym typeface="Arial"/>
              </a:rPr>
              <a:t>Вы можете также </a:t>
            </a:r>
            <a:r>
              <a:rPr lang="ru-RU" b="1" dirty="0">
                <a:latin typeface="Calibri" charset="0"/>
                <a:ea typeface="Calibri" charset="0"/>
                <a:cs typeface="Calibri" charset="0"/>
                <a:sym typeface="Arial"/>
              </a:rPr>
              <a:t>принять на работу или</a:t>
            </a:r>
            <a:r>
              <a:rPr lang="ru-RU" b="1" baseline="0" dirty="0">
                <a:latin typeface="Calibri" charset="0"/>
                <a:ea typeface="Calibri" charset="0"/>
                <a:cs typeface="Calibri" charset="0"/>
                <a:sym typeface="Arial"/>
              </a:rPr>
              <a:t> нанять опытного, беспристрастного и подготовленного следователя</a:t>
            </a:r>
            <a:r>
              <a:rPr lang="en-US" b="1" dirty="0">
                <a:latin typeface="Calibri" charset="0"/>
                <a:ea typeface="Calibri" charset="0"/>
                <a:cs typeface="Calibri" charset="0"/>
                <a:sym typeface="Arial"/>
              </a:rPr>
              <a:t>(</a:t>
            </a:r>
            <a:r>
              <a:rPr lang="ru-RU" b="1" dirty="0">
                <a:latin typeface="Calibri" charset="0"/>
                <a:ea typeface="Calibri" charset="0"/>
                <a:cs typeface="Calibri" charset="0"/>
                <a:sym typeface="Arial"/>
              </a:rPr>
              <a:t>-ей</a:t>
            </a:r>
            <a:r>
              <a:rPr lang="en-US" b="1" dirty="0">
                <a:latin typeface="Calibri" charset="0"/>
                <a:ea typeface="Calibri" charset="0"/>
                <a:cs typeface="Calibri" charset="0"/>
                <a:sym typeface="Arial"/>
              </a:rPr>
              <a:t>) </a:t>
            </a:r>
            <a:r>
              <a:rPr lang="en-US" dirty="0">
                <a:latin typeface="Calibri" charset="0"/>
                <a:ea typeface="Calibri" charset="0"/>
                <a:cs typeface="Calibri" charset="0"/>
                <a:sym typeface="Arial"/>
              </a:rPr>
              <a:t>(</a:t>
            </a:r>
            <a:r>
              <a:rPr lang="ru-RU" dirty="0">
                <a:latin typeface="Calibri" charset="0"/>
                <a:ea typeface="Calibri" charset="0"/>
                <a:cs typeface="Calibri" charset="0"/>
                <a:sym typeface="Arial"/>
              </a:rPr>
              <a:t>см. Инструмент</a:t>
            </a:r>
            <a:r>
              <a:rPr lang="en-US" dirty="0">
                <a:latin typeface="Calibri" charset="0"/>
                <a:ea typeface="Calibri" charset="0"/>
                <a:cs typeface="Calibri" charset="0"/>
                <a:sym typeface="Arial"/>
              </a:rPr>
              <a:t> 10: </a:t>
            </a:r>
            <a:r>
              <a:rPr lang="ru-RU" dirty="0">
                <a:latin typeface="Calibri" charset="0"/>
                <a:ea typeface="Calibri" charset="0"/>
                <a:cs typeface="Calibri" charset="0"/>
                <a:sym typeface="Arial"/>
              </a:rPr>
              <a:t>ОБРАЗЕЦ ТЕХНИЧЕСКОГО</a:t>
            </a:r>
            <a:r>
              <a:rPr lang="ru-RU" baseline="0" dirty="0">
                <a:latin typeface="Calibri" charset="0"/>
                <a:ea typeface="Calibri" charset="0"/>
                <a:cs typeface="Calibri" charset="0"/>
                <a:sym typeface="Arial"/>
              </a:rPr>
              <a:t> ЗАДАНИЯ ДЛЯ СЛЕДОВАТЕЛЯ ПО ДЕЛАМ ОБ ОБВИНЕНИЯХ В СЭН</a:t>
            </a:r>
            <a:r>
              <a:rPr lang="en-US" dirty="0">
                <a:latin typeface="Calibri" charset="0"/>
                <a:ea typeface="Calibri" charset="0"/>
                <a:cs typeface="Calibri" charset="0"/>
                <a:sym typeface="Arial"/>
              </a:rPr>
              <a:t>)</a:t>
            </a:r>
            <a:endParaRPr dirty="0">
              <a:latin typeface="Calibri" charset="0"/>
              <a:ea typeface="Calibri" charset="0"/>
              <a:cs typeface="Calibri" charset="0"/>
              <a:sym typeface="Arial"/>
            </a:endParaRPr>
          </a:p>
          <a:p>
            <a:pPr marL="457200" lvl="0" indent="-298450" algn="l" rtl="0">
              <a:spcBef>
                <a:spcPts val="0"/>
              </a:spcBef>
              <a:spcAft>
                <a:spcPts val="0"/>
              </a:spcAft>
              <a:buSzPts val="1100"/>
              <a:buFont typeface="Arial"/>
              <a:buChar char="●"/>
            </a:pPr>
            <a:r>
              <a:rPr lang="ru-RU" dirty="0">
                <a:latin typeface="Calibri" charset="0"/>
                <a:ea typeface="Calibri" charset="0"/>
                <a:cs typeface="Calibri" charset="0"/>
                <a:sym typeface="Arial"/>
              </a:rPr>
              <a:t>Важно Выявлять и регулировать</a:t>
            </a:r>
            <a:r>
              <a:rPr lang="ru-RU" baseline="0" dirty="0">
                <a:latin typeface="Calibri" charset="0"/>
                <a:ea typeface="Calibri" charset="0"/>
                <a:cs typeface="Calibri" charset="0"/>
                <a:sym typeface="Arial"/>
              </a:rPr>
              <a:t> </a:t>
            </a:r>
            <a:r>
              <a:rPr lang="ru-RU" b="1" dirty="0">
                <a:latin typeface="Calibri" charset="0"/>
                <a:ea typeface="Calibri" charset="0"/>
                <a:cs typeface="Calibri" charset="0"/>
                <a:sym typeface="Arial"/>
              </a:rPr>
              <a:t>конфликты интересов </a:t>
            </a:r>
            <a:r>
              <a:rPr lang="ru-RU" dirty="0">
                <a:latin typeface="Calibri" charset="0"/>
                <a:ea typeface="Calibri" charset="0"/>
                <a:cs typeface="Calibri" charset="0"/>
                <a:sym typeface="Arial"/>
              </a:rPr>
              <a:t>путем проверки того, что персонал и эксперты, участвующие в расследовании, не имеют личных</a:t>
            </a:r>
            <a:r>
              <a:rPr lang="en-US" dirty="0">
                <a:latin typeface="Calibri" charset="0"/>
                <a:ea typeface="Calibri" charset="0"/>
                <a:cs typeface="Calibri" charset="0"/>
                <a:sym typeface="Arial"/>
              </a:rPr>
              <a:t>/</a:t>
            </a:r>
            <a:r>
              <a:rPr lang="ru-RU" dirty="0">
                <a:latin typeface="Calibri" charset="0"/>
                <a:ea typeface="Calibri" charset="0"/>
                <a:cs typeface="Calibri" charset="0"/>
                <a:sym typeface="Arial"/>
              </a:rPr>
              <a:t>профессиональных отношений с лицами, участвующими в деле или не имеют личной заинтересованности</a:t>
            </a:r>
            <a:r>
              <a:rPr lang="ru-RU" baseline="0" dirty="0">
                <a:latin typeface="Calibri" charset="0"/>
                <a:ea typeface="Calibri" charset="0"/>
                <a:cs typeface="Calibri" charset="0"/>
                <a:sym typeface="Arial"/>
              </a:rPr>
              <a:t> в результатах расследования</a:t>
            </a:r>
            <a:r>
              <a:rPr lang="en-US" dirty="0">
                <a:latin typeface="Calibri" charset="0"/>
                <a:ea typeface="Calibri" charset="0"/>
                <a:cs typeface="Calibri" charset="0"/>
                <a:sym typeface="Arial"/>
              </a:rPr>
              <a:t>.</a:t>
            </a:r>
            <a:endParaRPr dirty="0">
              <a:latin typeface="Calibri" charset="0"/>
              <a:ea typeface="Calibri" charset="0"/>
              <a:cs typeface="Calibri" charset="0"/>
              <a:sym typeface="Arial"/>
            </a:endParaRPr>
          </a:p>
          <a:p>
            <a:pPr marL="457200" lvl="0" indent="-298450" algn="l" rtl="0">
              <a:spcBef>
                <a:spcPts val="0"/>
              </a:spcBef>
              <a:spcAft>
                <a:spcPts val="0"/>
              </a:spcAft>
              <a:buSzPts val="1100"/>
              <a:buFont typeface="Arial"/>
              <a:buChar char="●"/>
            </a:pPr>
            <a:r>
              <a:rPr lang="ru-RU" dirty="0">
                <a:latin typeface="Calibri" charset="0"/>
                <a:ea typeface="Calibri" charset="0"/>
                <a:cs typeface="Calibri" charset="0"/>
                <a:sym typeface="Arial"/>
              </a:rPr>
              <a:t>Важно Управлять обменом</a:t>
            </a:r>
            <a:r>
              <a:rPr lang="ru-RU" baseline="0" dirty="0">
                <a:latin typeface="Calibri" charset="0"/>
                <a:ea typeface="Calibri" charset="0"/>
                <a:cs typeface="Calibri" charset="0"/>
                <a:sym typeface="Arial"/>
              </a:rPr>
              <a:t> информацией и </a:t>
            </a:r>
            <a:r>
              <a:rPr lang="ru-RU" b="1" dirty="0">
                <a:latin typeface="Calibri" charset="0"/>
                <a:ea typeface="Calibri" charset="0"/>
                <a:cs typeface="Calibri" charset="0"/>
                <a:sym typeface="Arial"/>
              </a:rPr>
              <a:t>коммуникациями,</a:t>
            </a:r>
            <a:r>
              <a:rPr lang="ru-RU" b="1" baseline="0" dirty="0">
                <a:latin typeface="Calibri" charset="0"/>
                <a:ea typeface="Calibri" charset="0"/>
                <a:cs typeface="Calibri" charset="0"/>
                <a:sym typeface="Arial"/>
              </a:rPr>
              <a:t> </a:t>
            </a:r>
            <a:r>
              <a:rPr lang="ru-RU" dirty="0">
                <a:latin typeface="Calibri" charset="0"/>
                <a:ea typeface="Calibri" charset="0"/>
                <a:cs typeface="Calibri" charset="0"/>
                <a:sym typeface="Arial"/>
              </a:rPr>
              <a:t>чтобы защитить тех, кто непосредственно вовлечен в процесс, а также для обеспечения целостности процесса</a:t>
            </a:r>
            <a:r>
              <a:rPr lang="en-US" dirty="0">
                <a:latin typeface="Calibri" charset="0"/>
                <a:ea typeface="Calibri" charset="0"/>
                <a:cs typeface="Calibri" charset="0"/>
                <a:sym typeface="Arial"/>
              </a:rPr>
              <a:t>. (</a:t>
            </a:r>
            <a:r>
              <a:rPr lang="ru-RU" dirty="0">
                <a:latin typeface="Calibri" charset="0"/>
                <a:ea typeface="Calibri" charset="0"/>
                <a:cs typeface="Calibri" charset="0"/>
                <a:sym typeface="Arial"/>
              </a:rPr>
              <a:t>см. Инструмент</a:t>
            </a:r>
            <a:r>
              <a:rPr lang="en-US" dirty="0">
                <a:latin typeface="Calibri" charset="0"/>
                <a:ea typeface="Calibri" charset="0"/>
                <a:cs typeface="Calibri" charset="0"/>
                <a:sym typeface="Arial"/>
              </a:rPr>
              <a:t> 11: </a:t>
            </a:r>
            <a:r>
              <a:rPr lang="ru-RU" dirty="0">
                <a:latin typeface="Calibri" charset="0"/>
                <a:ea typeface="Calibri" charset="0"/>
                <a:cs typeface="Calibri" charset="0"/>
                <a:sym typeface="Arial"/>
              </a:rPr>
              <a:t>ОБРАЗЕЦ</a:t>
            </a:r>
            <a:r>
              <a:rPr lang="ru-RU" baseline="0" dirty="0">
                <a:latin typeface="Calibri" charset="0"/>
                <a:ea typeface="Calibri" charset="0"/>
                <a:cs typeface="Calibri" charset="0"/>
                <a:sym typeface="Arial"/>
              </a:rPr>
              <a:t> НАПОМИНАНИЯ О СОБЛЮДЕНИИ </a:t>
            </a:r>
            <a:r>
              <a:rPr lang="ru-RU" dirty="0">
                <a:latin typeface="Calibri" charset="0"/>
                <a:ea typeface="Calibri" charset="0"/>
                <a:cs typeface="Calibri" charset="0"/>
                <a:sym typeface="Arial"/>
              </a:rPr>
              <a:t>КОНФИДЕНЦИАЛЬНОСТИ</a:t>
            </a:r>
            <a:r>
              <a:rPr lang="ru-RU" baseline="0" dirty="0">
                <a:latin typeface="Calibri" charset="0"/>
                <a:ea typeface="Calibri" charset="0"/>
                <a:cs typeface="Calibri" charset="0"/>
                <a:sym typeface="Arial"/>
              </a:rPr>
              <a:t> В ХОДЕ СЛЕДСТВИЯ ПО ДЕЛАМ О </a:t>
            </a:r>
            <a:r>
              <a:rPr lang="ru-RU" dirty="0">
                <a:latin typeface="Calibri" charset="0"/>
                <a:ea typeface="Calibri" charset="0"/>
                <a:cs typeface="Calibri" charset="0"/>
                <a:sym typeface="Arial"/>
              </a:rPr>
              <a:t>СЭН</a:t>
            </a:r>
            <a:r>
              <a:rPr lang="en-US" dirty="0">
                <a:latin typeface="Calibri" charset="0"/>
                <a:ea typeface="Calibri" charset="0"/>
                <a:cs typeface="Calibri" charset="0"/>
                <a:sym typeface="Arial"/>
              </a:rPr>
              <a:t>) </a:t>
            </a:r>
            <a:endParaRPr dirty="0">
              <a:latin typeface="Calibri" charset="0"/>
              <a:ea typeface="Calibri" charset="0"/>
              <a:cs typeface="Calibri" charset="0"/>
              <a:sym typeface="Arial"/>
            </a:endParaRPr>
          </a:p>
          <a:p>
            <a:pPr marL="0" lvl="0" indent="0" algn="l" rtl="0">
              <a:spcBef>
                <a:spcPts val="600"/>
              </a:spcBef>
              <a:spcAft>
                <a:spcPts val="0"/>
              </a:spcAft>
              <a:buClr>
                <a:schemeClr val="dk1"/>
              </a:buClr>
              <a:buSzPts val="1100"/>
              <a:buFont typeface="Arial"/>
              <a:buNone/>
            </a:pPr>
            <a:endParaRPr dirty="0">
              <a:latin typeface="Calibri" charset="0"/>
              <a:ea typeface="Calibri" charset="0"/>
              <a:cs typeface="Calibri" charset="0"/>
              <a:sym typeface="Arial"/>
            </a:endParaRPr>
          </a:p>
          <a:p>
            <a:pPr marL="0" lvl="0" indent="0" algn="l" rtl="0">
              <a:spcBef>
                <a:spcPts val="0"/>
              </a:spcBef>
              <a:spcAft>
                <a:spcPts val="0"/>
              </a:spcAft>
              <a:buNone/>
            </a:pPr>
            <a:endParaRPr dirty="0">
              <a:latin typeface="Calibri" charset="0"/>
              <a:ea typeface="Calibri" charset="0"/>
              <a:cs typeface="Calibri" charset="0"/>
              <a:sym typeface="Arial"/>
            </a:endParaRPr>
          </a:p>
          <a:p>
            <a:pPr marL="0" lvl="0" indent="0" algn="l" rtl="0">
              <a:spcBef>
                <a:spcPts val="600"/>
              </a:spcBef>
              <a:spcAft>
                <a:spcPts val="0"/>
              </a:spcAft>
              <a:buClr>
                <a:schemeClr val="dk1"/>
              </a:buClr>
              <a:buSzPts val="1100"/>
              <a:buFont typeface="Arial"/>
              <a:buNone/>
            </a:pPr>
            <a:r>
              <a:rPr lang="en-US" dirty="0">
                <a:latin typeface="Calibri" charset="0"/>
                <a:ea typeface="Calibri" charset="0"/>
                <a:cs typeface="Calibri" charset="0"/>
                <a:sym typeface="Arial"/>
              </a:rPr>
              <a:t> </a:t>
            </a:r>
            <a:endParaRPr dirty="0">
              <a:latin typeface="Calibri" charset="0"/>
              <a:ea typeface="Calibri" charset="0"/>
              <a:cs typeface="Calibri" charset="0"/>
              <a:sym typeface="Arial"/>
            </a:endParaRPr>
          </a:p>
          <a:p>
            <a:pPr marL="0" lvl="0" indent="0" algn="l" rtl="0">
              <a:spcBef>
                <a:spcPts val="0"/>
              </a:spcBef>
              <a:spcAft>
                <a:spcPts val="600"/>
              </a:spcAft>
              <a:buNone/>
            </a:pPr>
            <a:endParaRPr dirty="0">
              <a:latin typeface="Calibri" charset="0"/>
              <a:ea typeface="Calibri" charset="0"/>
              <a:cs typeface="Calibri" charset="0"/>
            </a:endParaRPr>
          </a:p>
        </p:txBody>
      </p:sp>
      <p:sp>
        <p:nvSpPr>
          <p:cNvPr id="386" name="Google Shape;386;g51b36e9634_1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73780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51b36e9634_1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lvl="0" indent="-298450">
              <a:buSzPts val="1100"/>
              <a:buFont typeface="Arial"/>
              <a:buChar char="●"/>
            </a:pPr>
            <a:r>
              <a:rPr lang="ru-RU" b="1" dirty="0">
                <a:latin typeface="Calibri" charset="0"/>
                <a:ea typeface="Calibri" charset="0"/>
                <a:cs typeface="Calibri" charset="0"/>
                <a:sym typeface="Arial"/>
              </a:rPr>
              <a:t>Важно Предоставлять</a:t>
            </a:r>
            <a:r>
              <a:rPr lang="ru-RU" b="1" baseline="0" dirty="0">
                <a:latin typeface="Calibri" charset="0"/>
                <a:ea typeface="Calibri" charset="0"/>
                <a:cs typeface="Calibri" charset="0"/>
                <a:sym typeface="Arial"/>
              </a:rPr>
              <a:t> надлежащую защиту и другую поддержку </a:t>
            </a:r>
            <a:r>
              <a:rPr lang="ru-RU" b="1" dirty="0">
                <a:latin typeface="Calibri" charset="0"/>
                <a:ea typeface="Calibri" charset="0"/>
                <a:cs typeface="Calibri" charset="0"/>
                <a:sym typeface="Arial"/>
              </a:rPr>
              <a:t>пострадавшим, свидетелям</a:t>
            </a:r>
            <a:r>
              <a:rPr lang="ru-RU" b="1" baseline="0" dirty="0">
                <a:latin typeface="Calibri" charset="0"/>
                <a:ea typeface="Calibri" charset="0"/>
                <a:cs typeface="Calibri" charset="0"/>
                <a:sym typeface="Arial"/>
              </a:rPr>
              <a:t> и заявителям</a:t>
            </a:r>
            <a:r>
              <a:rPr lang="en-US" b="1" dirty="0">
                <a:latin typeface="Calibri" charset="0"/>
                <a:ea typeface="Calibri" charset="0"/>
                <a:cs typeface="Calibri" charset="0"/>
                <a:sym typeface="Arial"/>
              </a:rPr>
              <a:t>/</a:t>
            </a:r>
            <a:r>
              <a:rPr lang="ru-RU" b="1" dirty="0">
                <a:latin typeface="Calibri" charset="0"/>
                <a:ea typeface="Calibri" charset="0"/>
                <a:cs typeface="Calibri" charset="0"/>
                <a:sym typeface="Arial"/>
              </a:rPr>
              <a:t>информаторам</a:t>
            </a:r>
            <a:r>
              <a:rPr lang="en-US" b="1" dirty="0">
                <a:latin typeface="Calibri" charset="0"/>
                <a:ea typeface="Calibri" charset="0"/>
                <a:cs typeface="Calibri" charset="0"/>
                <a:sym typeface="Arial"/>
              </a:rPr>
              <a:t>, </a:t>
            </a:r>
            <a:r>
              <a:rPr lang="ru-RU" b="1" dirty="0">
                <a:latin typeface="Calibri" charset="0"/>
                <a:ea typeface="Calibri" charset="0"/>
                <a:cs typeface="Calibri" charset="0"/>
                <a:sym typeface="Arial"/>
              </a:rPr>
              <a:t>и предполагаемым нарушителям</a:t>
            </a:r>
            <a:r>
              <a:rPr lang="ru-RU" b="1" baseline="0" dirty="0">
                <a:latin typeface="Calibri" charset="0"/>
                <a:ea typeface="Calibri" charset="0"/>
                <a:cs typeface="Calibri" charset="0"/>
                <a:sym typeface="Arial"/>
              </a:rPr>
              <a:t> </a:t>
            </a:r>
            <a:r>
              <a:rPr lang="ru-RU" b="0" dirty="0">
                <a:latin typeface="Calibri" charset="0"/>
                <a:ea typeface="Calibri" charset="0"/>
                <a:cs typeface="Calibri" charset="0"/>
                <a:sym typeface="Arial"/>
              </a:rPr>
              <a:t>при необходимости</a:t>
            </a:r>
            <a:r>
              <a:rPr lang="en-US" b="0" baseline="0" dirty="0">
                <a:latin typeface="Calibri" charset="0"/>
                <a:ea typeface="Calibri" charset="0"/>
                <a:cs typeface="Calibri" charset="0"/>
                <a:sym typeface="Arial"/>
              </a:rPr>
              <a:t>. </a:t>
            </a:r>
            <a:r>
              <a:rPr lang="kk-KZ" b="1" dirty="0">
                <a:latin typeface="Calibri" charset="0"/>
                <a:ea typeface="Calibri" charset="0"/>
                <a:cs typeface="Calibri" charset="0"/>
                <a:sym typeface="Arial"/>
              </a:rPr>
              <a:t>О</a:t>
            </a:r>
            <a:r>
              <a:rPr lang="ru-RU" dirty="0" err="1">
                <a:latin typeface="Calibri" charset="0"/>
                <a:ea typeface="Calibri" charset="0"/>
                <a:cs typeface="Calibri" charset="0"/>
                <a:sym typeface="Arial"/>
              </a:rPr>
              <a:t>казываемая</a:t>
            </a:r>
            <a:r>
              <a:rPr lang="ru-RU" dirty="0">
                <a:latin typeface="Calibri" charset="0"/>
                <a:ea typeface="Calibri" charset="0"/>
                <a:cs typeface="Calibri" charset="0"/>
                <a:sym typeface="Arial"/>
              </a:rPr>
              <a:t> </a:t>
            </a:r>
            <a:r>
              <a:rPr lang="ru-RU" baseline="0" dirty="0">
                <a:latin typeface="Calibri" charset="0"/>
                <a:ea typeface="Calibri" charset="0"/>
                <a:cs typeface="Calibri" charset="0"/>
                <a:sym typeface="Arial"/>
              </a:rPr>
              <a:t>поддержка может разной </a:t>
            </a:r>
            <a:r>
              <a:rPr lang="en-US" dirty="0">
                <a:latin typeface="Calibri" charset="0"/>
                <a:ea typeface="Calibri" charset="0"/>
                <a:cs typeface="Calibri" charset="0"/>
                <a:sym typeface="Arial"/>
              </a:rPr>
              <a:t>(</a:t>
            </a:r>
            <a:r>
              <a:rPr lang="ru-RU" dirty="0">
                <a:latin typeface="Calibri" charset="0"/>
                <a:ea typeface="Calibri" charset="0"/>
                <a:cs typeface="Calibri" charset="0"/>
                <a:sym typeface="Arial"/>
              </a:rPr>
              <a:t>с учетом возраста</a:t>
            </a:r>
            <a:r>
              <a:rPr lang="en-US" dirty="0">
                <a:latin typeface="Calibri" charset="0"/>
                <a:ea typeface="Calibri" charset="0"/>
                <a:cs typeface="Calibri" charset="0"/>
                <a:sym typeface="Arial"/>
              </a:rPr>
              <a:t>, </a:t>
            </a:r>
            <a:r>
              <a:rPr lang="ru-RU" dirty="0">
                <a:latin typeface="Calibri" charset="0"/>
                <a:ea typeface="Calibri" charset="0"/>
                <a:cs typeface="Calibri" charset="0"/>
                <a:sym typeface="Arial"/>
              </a:rPr>
              <a:t>пола</a:t>
            </a:r>
            <a:r>
              <a:rPr lang="en-US" dirty="0">
                <a:latin typeface="Calibri" charset="0"/>
                <a:ea typeface="Calibri" charset="0"/>
                <a:cs typeface="Calibri" charset="0"/>
                <a:sym typeface="Arial"/>
              </a:rPr>
              <a:t>, </a:t>
            </a:r>
            <a:r>
              <a:rPr lang="ru-RU" dirty="0">
                <a:latin typeface="Calibri" charset="0"/>
                <a:ea typeface="Calibri" charset="0"/>
                <a:cs typeface="Calibri" charset="0"/>
                <a:sym typeface="Arial"/>
              </a:rPr>
              <a:t>способностей</a:t>
            </a:r>
            <a:r>
              <a:rPr lang="en-US" dirty="0">
                <a:latin typeface="Calibri" charset="0"/>
                <a:ea typeface="Calibri" charset="0"/>
                <a:cs typeface="Calibri" charset="0"/>
                <a:sym typeface="Arial"/>
              </a:rPr>
              <a:t>, </a:t>
            </a:r>
            <a:r>
              <a:rPr lang="ru-RU" dirty="0">
                <a:latin typeface="Calibri" charset="0"/>
                <a:ea typeface="Calibri" charset="0"/>
                <a:cs typeface="Calibri" charset="0"/>
                <a:sym typeface="Arial"/>
              </a:rPr>
              <a:t>других</a:t>
            </a:r>
            <a:r>
              <a:rPr lang="ru-RU" baseline="0" dirty="0">
                <a:latin typeface="Calibri" charset="0"/>
                <a:ea typeface="Calibri" charset="0"/>
                <a:cs typeface="Calibri" charset="0"/>
                <a:sym typeface="Arial"/>
              </a:rPr>
              <a:t> факторов</a:t>
            </a:r>
            <a:r>
              <a:rPr lang="en-US" dirty="0">
                <a:latin typeface="Calibri" charset="0"/>
                <a:ea typeface="Calibri" charset="0"/>
                <a:cs typeface="Calibri" charset="0"/>
                <a:sym typeface="Arial"/>
              </a:rPr>
              <a:t>). </a:t>
            </a:r>
            <a:r>
              <a:rPr lang="ru-RU" dirty="0">
                <a:latin typeface="Calibri" charset="0"/>
                <a:ea typeface="Calibri" charset="0"/>
                <a:cs typeface="Calibri" charset="0"/>
                <a:sym typeface="Arial"/>
              </a:rPr>
              <a:t>Возможная помощь может включать услуги независимого</a:t>
            </a:r>
            <a:r>
              <a:rPr lang="ru-RU" baseline="0" dirty="0">
                <a:latin typeface="Calibri" charset="0"/>
                <a:ea typeface="Calibri" charset="0"/>
                <a:cs typeface="Calibri" charset="0"/>
                <a:sym typeface="Arial"/>
              </a:rPr>
              <a:t> юрисконсульта и </a:t>
            </a:r>
            <a:r>
              <a:rPr lang="ru-RU" dirty="0">
                <a:latin typeface="Calibri" charset="0"/>
                <a:ea typeface="Calibri" charset="0"/>
                <a:cs typeface="Calibri" charset="0"/>
                <a:sym typeface="Arial"/>
              </a:rPr>
              <a:t>и/или</a:t>
            </a:r>
            <a:r>
              <a:rPr lang="en-US" dirty="0">
                <a:latin typeface="Calibri" charset="0"/>
                <a:ea typeface="Calibri" charset="0"/>
                <a:cs typeface="Calibri" charset="0"/>
                <a:sym typeface="Arial"/>
              </a:rPr>
              <a:t> </a:t>
            </a:r>
            <a:r>
              <a:rPr lang="ru-RU" dirty="0">
                <a:latin typeface="Calibri" charset="0"/>
                <a:ea typeface="Calibri" charset="0"/>
                <a:cs typeface="Calibri" charset="0"/>
                <a:sym typeface="Arial"/>
              </a:rPr>
              <a:t>советника</a:t>
            </a:r>
            <a:r>
              <a:rPr lang="en-US" dirty="0">
                <a:latin typeface="Calibri" charset="0"/>
                <a:ea typeface="Calibri" charset="0"/>
                <a:cs typeface="Calibri" charset="0"/>
                <a:sym typeface="Arial"/>
              </a:rPr>
              <a:t>/</a:t>
            </a:r>
            <a:r>
              <a:rPr lang="ru-RU" dirty="0">
                <a:latin typeface="Calibri" charset="0"/>
                <a:ea typeface="Calibri" charset="0"/>
                <a:cs typeface="Calibri" charset="0"/>
                <a:sym typeface="Arial"/>
              </a:rPr>
              <a:t>специалиста по поддержке для оказания эмоциональной поддержки, обмена актуальной информацией о ходе расследования</a:t>
            </a:r>
            <a:r>
              <a:rPr lang="en-US" dirty="0">
                <a:latin typeface="Calibri" charset="0"/>
                <a:ea typeface="Calibri" charset="0"/>
                <a:cs typeface="Calibri" charset="0"/>
                <a:sym typeface="Arial"/>
              </a:rPr>
              <a:t>. </a:t>
            </a:r>
            <a:r>
              <a:rPr lang="ru-RU" dirty="0">
                <a:latin typeface="Calibri" charset="0"/>
                <a:ea typeface="Calibri" charset="0"/>
                <a:cs typeface="Calibri" charset="0"/>
                <a:sym typeface="Arial"/>
              </a:rPr>
              <a:t>В случае участия</a:t>
            </a:r>
            <a:r>
              <a:rPr lang="ru-RU" baseline="0" dirty="0">
                <a:latin typeface="Calibri" charset="0"/>
                <a:ea typeface="Calibri" charset="0"/>
                <a:cs typeface="Calibri" charset="0"/>
                <a:sym typeface="Arial"/>
              </a:rPr>
              <a:t> детей в процессе, важно, чтобы он проходил </a:t>
            </a:r>
            <a:r>
              <a:rPr lang="ru-RU" dirty="0">
                <a:latin typeface="Calibri" charset="0"/>
                <a:ea typeface="Calibri" charset="0"/>
                <a:cs typeface="Calibri" charset="0"/>
                <a:sym typeface="Arial"/>
              </a:rPr>
              <a:t>дружественным</a:t>
            </a:r>
            <a:r>
              <a:rPr lang="ru-RU" baseline="0" dirty="0">
                <a:latin typeface="Calibri" charset="0"/>
                <a:ea typeface="Calibri" charset="0"/>
                <a:cs typeface="Calibri" charset="0"/>
                <a:sym typeface="Arial"/>
              </a:rPr>
              <a:t> для ребенка способом</a:t>
            </a:r>
            <a:r>
              <a:rPr lang="en-US" dirty="0">
                <a:latin typeface="Calibri" charset="0"/>
                <a:ea typeface="Calibri" charset="0"/>
                <a:cs typeface="Calibri" charset="0"/>
                <a:sym typeface="Arial"/>
              </a:rPr>
              <a:t>.</a:t>
            </a:r>
          </a:p>
          <a:p>
            <a:pPr indent="-298450">
              <a:buSzPts val="1100"/>
              <a:buFont typeface="Arial"/>
              <a:buChar char="●"/>
            </a:pPr>
            <a:r>
              <a:rPr lang="ru-RU" b="1" dirty="0">
                <a:latin typeface="Calibri" charset="0"/>
                <a:ea typeface="Calibri" charset="0"/>
                <a:cs typeface="Calibri" charset="0"/>
                <a:sym typeface="Arial"/>
              </a:rPr>
              <a:t>Важно  актуализировать</a:t>
            </a:r>
            <a:r>
              <a:rPr lang="ru-RU" b="1" baseline="0" dirty="0">
                <a:latin typeface="Calibri" charset="0"/>
                <a:ea typeface="Calibri" charset="0"/>
                <a:cs typeface="Calibri" charset="0"/>
                <a:sym typeface="Arial"/>
              </a:rPr>
              <a:t> оценку рисков </a:t>
            </a:r>
            <a:r>
              <a:rPr lang="en-US" dirty="0">
                <a:latin typeface="Calibri" charset="0"/>
                <a:ea typeface="Calibri" charset="0"/>
                <a:cs typeface="Calibri" charset="0"/>
                <a:sym typeface="Arial"/>
              </a:rPr>
              <a:t>(</a:t>
            </a:r>
            <a:r>
              <a:rPr lang="ru-RU" dirty="0">
                <a:latin typeface="Calibri" charset="0"/>
                <a:ea typeface="Calibri" charset="0"/>
                <a:cs typeface="Calibri" charset="0"/>
                <a:sym typeface="Arial"/>
              </a:rPr>
              <a:t>и планов обеспечения защиты</a:t>
            </a:r>
            <a:r>
              <a:rPr lang="en-US" dirty="0">
                <a:latin typeface="Calibri" charset="0"/>
                <a:ea typeface="Calibri" charset="0"/>
                <a:cs typeface="Calibri" charset="0"/>
                <a:sym typeface="Arial"/>
              </a:rPr>
              <a:t>) </a:t>
            </a:r>
            <a:r>
              <a:rPr lang="ru-RU" dirty="0">
                <a:latin typeface="Calibri" charset="0"/>
                <a:ea typeface="Calibri" charset="0"/>
                <a:cs typeface="Calibri" charset="0"/>
                <a:sym typeface="Arial"/>
              </a:rPr>
              <a:t>поскольку ситуация может получить свое развитие </a:t>
            </a:r>
            <a:r>
              <a:rPr lang="en-US" dirty="0">
                <a:latin typeface="Calibri" charset="0"/>
                <a:ea typeface="Calibri" charset="0"/>
                <a:cs typeface="Calibri" charset="0"/>
                <a:sym typeface="Arial"/>
              </a:rPr>
              <a:t>(</a:t>
            </a:r>
            <a:r>
              <a:rPr lang="ru-RU" dirty="0">
                <a:latin typeface="Calibri" charset="0"/>
                <a:ea typeface="Calibri" charset="0"/>
                <a:cs typeface="Calibri" charset="0"/>
                <a:sym typeface="Arial"/>
              </a:rPr>
              <a:t>Инструмент</a:t>
            </a:r>
            <a:r>
              <a:rPr lang="en-US" dirty="0">
                <a:latin typeface="Calibri" charset="0"/>
                <a:ea typeface="Calibri" charset="0"/>
                <a:cs typeface="Calibri" charset="0"/>
                <a:sym typeface="Arial"/>
              </a:rPr>
              <a:t> 12: </a:t>
            </a:r>
            <a:r>
              <a:rPr lang="ru-RU" dirty="0">
                <a:latin typeface="Calibri" charset="0"/>
                <a:ea typeface="Calibri" charset="0"/>
                <a:cs typeface="Calibri" charset="0"/>
                <a:sym typeface="Arial"/>
              </a:rPr>
              <a:t>ШАБЛОН</a:t>
            </a:r>
            <a:r>
              <a:rPr lang="ru-RU" baseline="0" dirty="0">
                <a:latin typeface="Calibri" charset="0"/>
                <a:ea typeface="Calibri" charset="0"/>
                <a:cs typeface="Calibri" charset="0"/>
                <a:sym typeface="Arial"/>
              </a:rPr>
              <a:t> ДЛЯ ОЦЕНКИ И УПРАВЛЕНИЯ РИСКАМИ В ХОДЕ РАССЛЕДОВАНИЙ ДЕЛ О </a:t>
            </a:r>
            <a:r>
              <a:rPr lang="ru-RU" dirty="0">
                <a:latin typeface="Calibri" charset="0"/>
                <a:ea typeface="Calibri" charset="0"/>
                <a:cs typeface="Calibri" charset="0"/>
                <a:sym typeface="Arial"/>
              </a:rPr>
              <a:t>СЭН</a:t>
            </a:r>
            <a:r>
              <a:rPr lang="en-US" dirty="0">
                <a:latin typeface="Calibri" charset="0"/>
                <a:ea typeface="Calibri" charset="0"/>
                <a:cs typeface="Calibri" charset="0"/>
                <a:sym typeface="Arial"/>
              </a:rPr>
              <a:t>)</a:t>
            </a:r>
          </a:p>
          <a:p>
            <a:pPr indent="-298450">
              <a:buSzPts val="1100"/>
              <a:buFont typeface="Arial"/>
              <a:buChar char="●"/>
            </a:pPr>
            <a:r>
              <a:rPr lang="ru-RU" b="1" dirty="0">
                <a:latin typeface="Calibri" charset="0"/>
                <a:ea typeface="Calibri" charset="0"/>
                <a:cs typeface="Calibri" charset="0"/>
                <a:sym typeface="Arial"/>
              </a:rPr>
              <a:t>Важно Следить</a:t>
            </a:r>
            <a:r>
              <a:rPr lang="ru-RU" b="1" baseline="0" dirty="0">
                <a:latin typeface="Calibri" charset="0"/>
                <a:ea typeface="Calibri" charset="0"/>
                <a:cs typeface="Calibri" charset="0"/>
                <a:sym typeface="Arial"/>
              </a:rPr>
              <a:t> за результатами </a:t>
            </a:r>
            <a:r>
              <a:rPr lang="ru-RU" b="1" dirty="0">
                <a:latin typeface="Calibri" charset="0"/>
                <a:ea typeface="Calibri" charset="0"/>
                <a:cs typeface="Calibri" charset="0"/>
                <a:sym typeface="Arial"/>
              </a:rPr>
              <a:t>расследования</a:t>
            </a:r>
            <a:r>
              <a:rPr lang="en-US" dirty="0">
                <a:latin typeface="Calibri" charset="0"/>
                <a:ea typeface="Calibri" charset="0"/>
                <a:cs typeface="Calibri" charset="0"/>
                <a:sym typeface="Arial"/>
              </a:rPr>
              <a:t>:</a:t>
            </a:r>
          </a:p>
          <a:p>
            <a:pPr lvl="1" indent="-298450">
              <a:buSzPts val="1100"/>
              <a:buChar char="○"/>
            </a:pPr>
            <a:r>
              <a:rPr lang="ru-RU" dirty="0">
                <a:latin typeface="Calibri" charset="0"/>
                <a:ea typeface="Calibri" charset="0"/>
                <a:cs typeface="Calibri" charset="0"/>
                <a:sym typeface="Arial"/>
              </a:rPr>
              <a:t>Сообщать</a:t>
            </a:r>
            <a:r>
              <a:rPr lang="ru-RU" baseline="0" dirty="0">
                <a:latin typeface="Calibri" charset="0"/>
                <a:ea typeface="Calibri" charset="0"/>
                <a:cs typeface="Calibri" charset="0"/>
                <a:sym typeface="Arial"/>
              </a:rPr>
              <a:t> о результатах расследования лицам, сопричастных к делу и выяснять, требуется ли им дополнительная поддержка</a:t>
            </a:r>
            <a:endParaRPr lang="en-US" dirty="0">
              <a:latin typeface="Calibri" charset="0"/>
              <a:ea typeface="Calibri" charset="0"/>
              <a:cs typeface="Calibri" charset="0"/>
              <a:sym typeface="Arial"/>
            </a:endParaRPr>
          </a:p>
          <a:p>
            <a:pPr lvl="1" indent="-298450">
              <a:buSzPts val="1100"/>
              <a:buFont typeface="Arial"/>
              <a:buChar char="○"/>
            </a:pPr>
            <a:r>
              <a:rPr lang="ru-RU" dirty="0">
                <a:latin typeface="Calibri" charset="0"/>
                <a:ea typeface="Calibri" charset="0"/>
                <a:cs typeface="Calibri" charset="0"/>
                <a:sym typeface="Arial"/>
              </a:rPr>
              <a:t>Принимать соответствующие дисциплинарные меры в отношении виновного при наличии официальных обвинений</a:t>
            </a:r>
            <a:endParaRPr lang="en-US" dirty="0">
              <a:latin typeface="Calibri" charset="0"/>
              <a:ea typeface="Calibri" charset="0"/>
              <a:cs typeface="Calibri" charset="0"/>
              <a:sym typeface="Arial"/>
            </a:endParaRPr>
          </a:p>
          <a:p>
            <a:pPr lvl="1" indent="-298450">
              <a:buSzPts val="1100"/>
              <a:buFont typeface="Arial"/>
              <a:buChar char="○"/>
            </a:pPr>
            <a:r>
              <a:rPr lang="ru-RU" dirty="0">
                <a:latin typeface="Calibri" charset="0"/>
                <a:ea typeface="Calibri" charset="0"/>
                <a:cs typeface="Calibri" charset="0"/>
                <a:sym typeface="Arial"/>
              </a:rPr>
              <a:t>Сообщать о нарушении в соответствующие местные правоохранительные органы </a:t>
            </a:r>
            <a:r>
              <a:rPr lang="en-US" dirty="0">
                <a:latin typeface="Calibri" charset="0"/>
                <a:ea typeface="Calibri" charset="0"/>
                <a:cs typeface="Calibri" charset="0"/>
                <a:sym typeface="Arial"/>
              </a:rPr>
              <a:t>(</a:t>
            </a:r>
            <a:r>
              <a:rPr lang="ru-RU" dirty="0">
                <a:latin typeface="Calibri" charset="0"/>
                <a:ea typeface="Calibri" charset="0"/>
                <a:cs typeface="Calibri" charset="0"/>
                <a:sym typeface="Arial"/>
              </a:rPr>
              <a:t>например, полиция</a:t>
            </a:r>
            <a:r>
              <a:rPr lang="en-US" dirty="0">
                <a:latin typeface="Calibri" charset="0"/>
                <a:ea typeface="Calibri" charset="0"/>
                <a:cs typeface="Calibri" charset="0"/>
                <a:sym typeface="Arial"/>
              </a:rPr>
              <a:t>)</a:t>
            </a:r>
          </a:p>
          <a:p>
            <a:pPr lvl="1" indent="-298450">
              <a:buSzPts val="1100"/>
              <a:buFont typeface="Arial"/>
              <a:buChar char="○"/>
            </a:pPr>
            <a:r>
              <a:rPr lang="ru-RU" dirty="0">
                <a:latin typeface="Calibri" charset="0"/>
                <a:ea typeface="Calibri" charset="0"/>
                <a:cs typeface="Calibri" charset="0"/>
                <a:sym typeface="Arial"/>
              </a:rPr>
              <a:t>Принимать решение</a:t>
            </a:r>
            <a:r>
              <a:rPr lang="ru-RU" baseline="0" dirty="0">
                <a:latin typeface="Calibri" charset="0"/>
                <a:ea typeface="Calibri" charset="0"/>
                <a:cs typeface="Calibri" charset="0"/>
                <a:sym typeface="Arial"/>
              </a:rPr>
              <a:t> о необходимости внесения изменений в политиках, процедурах и кадровом составе организации </a:t>
            </a:r>
            <a:r>
              <a:rPr lang="ru-RU" dirty="0">
                <a:latin typeface="Calibri" charset="0"/>
                <a:ea typeface="Calibri" charset="0"/>
                <a:cs typeface="Calibri" charset="0"/>
                <a:sym typeface="Arial"/>
              </a:rPr>
              <a:t>на основе результатов расследования</a:t>
            </a:r>
            <a:r>
              <a:rPr lang="en-US" dirty="0">
                <a:latin typeface="Calibri" charset="0"/>
                <a:ea typeface="Calibri" charset="0"/>
                <a:cs typeface="Calibri" charset="0"/>
                <a:sym typeface="Arial"/>
              </a:rPr>
              <a:t> </a:t>
            </a:r>
            <a:endParaRPr dirty="0">
              <a:latin typeface="Calibri" charset="0"/>
              <a:ea typeface="Calibri" charset="0"/>
              <a:cs typeface="Calibri" charset="0"/>
              <a:sym typeface="Arial"/>
            </a:endParaRPr>
          </a:p>
          <a:p>
            <a:pPr marL="0" lvl="0" indent="0" algn="l" rtl="0">
              <a:spcBef>
                <a:spcPts val="0"/>
              </a:spcBef>
              <a:spcAft>
                <a:spcPts val="0"/>
              </a:spcAft>
              <a:buNone/>
            </a:pPr>
            <a:endParaRPr dirty="0">
              <a:latin typeface="Calibri" charset="0"/>
              <a:ea typeface="Calibri" charset="0"/>
              <a:cs typeface="Calibri" charset="0"/>
              <a:sym typeface="Arial"/>
            </a:endParaRPr>
          </a:p>
          <a:p>
            <a:pPr marL="0" lvl="0" indent="0" algn="l" rtl="0">
              <a:spcBef>
                <a:spcPts val="600"/>
              </a:spcBef>
              <a:spcAft>
                <a:spcPts val="0"/>
              </a:spcAft>
              <a:buClr>
                <a:schemeClr val="dk1"/>
              </a:buClr>
              <a:buSzPts val="1100"/>
              <a:buFont typeface="Arial"/>
              <a:buNone/>
            </a:pPr>
            <a:r>
              <a:rPr lang="en-US" dirty="0">
                <a:latin typeface="Calibri" charset="0"/>
                <a:ea typeface="Calibri" charset="0"/>
                <a:cs typeface="Calibri" charset="0"/>
                <a:sym typeface="Arial"/>
              </a:rPr>
              <a:t> </a:t>
            </a:r>
            <a:endParaRPr dirty="0">
              <a:latin typeface="Calibri" charset="0"/>
              <a:ea typeface="Calibri" charset="0"/>
              <a:cs typeface="Calibri" charset="0"/>
              <a:sym typeface="Arial"/>
            </a:endParaRPr>
          </a:p>
          <a:p>
            <a:pPr marL="0" lvl="0" indent="0" algn="l" rtl="0">
              <a:spcBef>
                <a:spcPts val="0"/>
              </a:spcBef>
              <a:spcAft>
                <a:spcPts val="600"/>
              </a:spcAft>
              <a:buNone/>
            </a:pPr>
            <a:endParaRPr dirty="0">
              <a:latin typeface="Calibri" charset="0"/>
              <a:ea typeface="Calibri" charset="0"/>
              <a:cs typeface="Calibri" charset="0"/>
            </a:endParaRPr>
          </a:p>
        </p:txBody>
      </p:sp>
      <p:sp>
        <p:nvSpPr>
          <p:cNvPr id="386" name="Google Shape;386;g51b36e9634_1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24813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51b36e9634_1_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lvl="0" indent="-171450">
              <a:buFont typeface="Arial" charset="0"/>
              <a:buChar char="•"/>
            </a:pPr>
            <a:r>
              <a:rPr lang="ru-RU" dirty="0">
                <a:latin typeface="Calibri" charset="0"/>
                <a:ea typeface="Calibri" charset="0"/>
                <a:cs typeface="Calibri" charset="0"/>
                <a:sym typeface="Arial"/>
              </a:rPr>
              <a:t>Партнеры должны информировать ЮНФПА</a:t>
            </a:r>
            <a:r>
              <a:rPr lang="en-US" dirty="0">
                <a:latin typeface="Calibri" charset="0"/>
                <a:ea typeface="Calibri" charset="0"/>
                <a:cs typeface="Calibri" charset="0"/>
                <a:sym typeface="Arial"/>
              </a:rPr>
              <a:t> </a:t>
            </a:r>
            <a:r>
              <a:rPr lang="ru-RU" dirty="0">
                <a:latin typeface="Calibri" charset="0"/>
                <a:ea typeface="Calibri" charset="0"/>
                <a:cs typeface="Calibri" charset="0"/>
                <a:sym typeface="Arial"/>
              </a:rPr>
              <a:t>о ходе проведения и результатах внутреннего </a:t>
            </a:r>
            <a:r>
              <a:rPr lang="ru-RU" baseline="0" dirty="0">
                <a:latin typeface="Calibri" charset="0"/>
                <a:ea typeface="Calibri" charset="0"/>
                <a:cs typeface="Calibri" charset="0"/>
                <a:sym typeface="Arial"/>
              </a:rPr>
              <a:t>расследования</a:t>
            </a:r>
            <a:r>
              <a:rPr lang="en-US" baseline="0" dirty="0">
                <a:latin typeface="Calibri" charset="0"/>
                <a:ea typeface="Calibri" charset="0"/>
                <a:cs typeface="Calibri" charset="0"/>
                <a:sym typeface="Arial"/>
              </a:rPr>
              <a:t> </a:t>
            </a:r>
            <a:r>
              <a:rPr lang="ru-RU" baseline="0" dirty="0">
                <a:latin typeface="Calibri" charset="0"/>
                <a:ea typeface="Calibri" charset="0"/>
                <a:cs typeface="Calibri" charset="0"/>
                <a:sym typeface="Arial"/>
              </a:rPr>
              <a:t>в той мере, в какой это юридически возможно</a:t>
            </a:r>
            <a:r>
              <a:rPr lang="en-US" dirty="0">
                <a:latin typeface="Calibri" charset="0"/>
                <a:ea typeface="Calibri" charset="0"/>
                <a:cs typeface="Calibri" charset="0"/>
                <a:sym typeface="Arial"/>
              </a:rPr>
              <a:t>.</a:t>
            </a:r>
          </a:p>
          <a:p>
            <a:pPr marL="171450" lvl="0" indent="-171450">
              <a:buFont typeface="Arial" charset="0"/>
              <a:buChar char="•"/>
            </a:pPr>
            <a:r>
              <a:rPr lang="ru-RU" dirty="0">
                <a:latin typeface="Calibri" charset="0"/>
                <a:ea typeface="Calibri" charset="0"/>
                <a:cs typeface="Calibri" charset="0"/>
                <a:sym typeface="Arial"/>
              </a:rPr>
              <a:t>По запросу</a:t>
            </a:r>
            <a:r>
              <a:rPr lang="en-US" dirty="0">
                <a:latin typeface="Calibri" charset="0"/>
                <a:ea typeface="Calibri" charset="0"/>
                <a:cs typeface="Calibri" charset="0"/>
                <a:sym typeface="Arial"/>
              </a:rPr>
              <a:t>,</a:t>
            </a:r>
            <a:r>
              <a:rPr lang="en-US" baseline="0" dirty="0">
                <a:latin typeface="Calibri" charset="0"/>
                <a:ea typeface="Calibri" charset="0"/>
                <a:cs typeface="Calibri" charset="0"/>
                <a:sym typeface="Arial"/>
              </a:rPr>
              <a:t> </a:t>
            </a:r>
            <a:r>
              <a:rPr lang="ru-RU" baseline="0" dirty="0">
                <a:latin typeface="Calibri" charset="0"/>
                <a:ea typeface="Calibri" charset="0"/>
                <a:cs typeface="Calibri" charset="0"/>
                <a:sym typeface="Arial"/>
              </a:rPr>
              <a:t>партнеры могут также поделиться соответствующими подробностями и доказательствами в той мере, в какой это юридически возможно</a:t>
            </a:r>
          </a:p>
          <a:p>
            <a:pPr marL="171450" lvl="0" indent="-171450">
              <a:buFont typeface="Arial" charset="0"/>
              <a:buChar char="•"/>
            </a:pPr>
            <a:r>
              <a:rPr lang="ru-RU" baseline="0" dirty="0">
                <a:latin typeface="Calibri" charset="0"/>
                <a:ea typeface="Calibri" charset="0"/>
                <a:cs typeface="Calibri" charset="0"/>
                <a:sym typeface="Arial"/>
              </a:rPr>
              <a:t>В случаях, когда расследование проводят национальные органы, </a:t>
            </a:r>
            <a:r>
              <a:rPr lang="ru-RU" b="1" dirty="0">
                <a:latin typeface="Calibri" charset="0"/>
                <a:ea typeface="Calibri" charset="0"/>
                <a:cs typeface="Calibri" charset="0"/>
                <a:sym typeface="Arial"/>
              </a:rPr>
              <a:t>партнеры</a:t>
            </a:r>
            <a:r>
              <a:rPr lang="ru-RU" b="1" baseline="0" dirty="0">
                <a:latin typeface="Calibri" charset="0"/>
                <a:ea typeface="Calibri" charset="0"/>
                <a:cs typeface="Calibri" charset="0"/>
                <a:sym typeface="Arial"/>
              </a:rPr>
              <a:t> могут не проводить </a:t>
            </a:r>
            <a:r>
              <a:rPr lang="ru-RU" b="1" dirty="0">
                <a:latin typeface="Calibri" charset="0"/>
                <a:ea typeface="Calibri" charset="0"/>
                <a:cs typeface="Calibri" charset="0"/>
                <a:sym typeface="Arial"/>
              </a:rPr>
              <a:t>собственное внутреннее расследование</a:t>
            </a:r>
            <a:r>
              <a:rPr lang="ru-RU" dirty="0">
                <a:latin typeface="Calibri" charset="0"/>
                <a:ea typeface="Calibri" charset="0"/>
                <a:cs typeface="Calibri" charset="0"/>
                <a:sym typeface="Arial"/>
              </a:rPr>
              <a:t>, но должны оказать ЮНФПА</a:t>
            </a:r>
            <a:r>
              <a:rPr lang="en-US" dirty="0">
                <a:latin typeface="Calibri" charset="0"/>
                <a:ea typeface="Calibri" charset="0"/>
                <a:cs typeface="Calibri" charset="0"/>
                <a:sym typeface="Arial"/>
              </a:rPr>
              <a:t> </a:t>
            </a:r>
            <a:r>
              <a:rPr lang="ru-RU" dirty="0">
                <a:latin typeface="Calibri" charset="0"/>
                <a:ea typeface="Calibri" charset="0"/>
                <a:cs typeface="Calibri" charset="0"/>
                <a:sym typeface="Arial"/>
              </a:rPr>
              <a:t>поддержку в получении информации о состоянии</a:t>
            </a:r>
            <a:r>
              <a:rPr lang="ru-RU" baseline="0" dirty="0">
                <a:latin typeface="Calibri" charset="0"/>
                <a:ea typeface="Calibri" charset="0"/>
                <a:cs typeface="Calibri" charset="0"/>
                <a:sym typeface="Arial"/>
              </a:rPr>
              <a:t> и результатах </a:t>
            </a:r>
            <a:r>
              <a:rPr lang="ru-RU" dirty="0">
                <a:latin typeface="Calibri" charset="0"/>
                <a:ea typeface="Calibri" charset="0"/>
                <a:cs typeface="Calibri" charset="0"/>
                <a:sym typeface="Arial"/>
              </a:rPr>
              <a:t>расследования, в той мере, в какой это юридически</a:t>
            </a:r>
            <a:r>
              <a:rPr lang="ru-RU" baseline="0" dirty="0">
                <a:latin typeface="Calibri" charset="0"/>
                <a:ea typeface="Calibri" charset="0"/>
                <a:cs typeface="Calibri" charset="0"/>
                <a:sym typeface="Arial"/>
              </a:rPr>
              <a:t> возможно.</a:t>
            </a:r>
            <a:endParaRPr dirty="0">
              <a:latin typeface="Calibri" charset="0"/>
              <a:ea typeface="Calibri" charset="0"/>
              <a:cs typeface="Calibri" charset="0"/>
            </a:endParaRPr>
          </a:p>
        </p:txBody>
      </p:sp>
      <p:sp>
        <p:nvSpPr>
          <p:cNvPr id="396" name="Google Shape;396;g51b36e9634_1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38422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58a24c8cb3_0_4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ru-RU" b="1" dirty="0"/>
              <a:t>ОНЛАЙН ФОРМАТ</a:t>
            </a:r>
            <a:r>
              <a:rPr lang="ru-RU" dirty="0"/>
              <a:t>: оценка по ссылке: </a:t>
            </a:r>
            <a:r>
              <a:rPr lang="en-US" dirty="0"/>
              <a:t>https://docs.google.com/forms/d/e/1FAIpQLSfBfVBygLPFQicb2wcgdXRFY424brT4tG3cHMicRJHiJfw6jg/viewform?usp=sf_link</a:t>
            </a:r>
            <a:endParaRPr lang="ru-RU" dirty="0"/>
          </a:p>
          <a:p>
            <a:pPr marL="457200" lvl="0" indent="-317500" algn="l" rtl="0">
              <a:spcBef>
                <a:spcPts val="0"/>
              </a:spcBef>
              <a:spcAft>
                <a:spcPts val="0"/>
              </a:spcAft>
              <a:buSzPts val="1400"/>
              <a:buChar char="●"/>
            </a:pPr>
            <a:r>
              <a:rPr lang="ru-RU" dirty="0"/>
              <a:t>Упомяните, что Инструментарий и это обучение находятся на экспериментальной стадии, и они могут предоставить комментарии в отношении обоих ресурсов:</a:t>
            </a:r>
          </a:p>
          <a:p>
            <a:pPr marL="457200" lvl="0" indent="-317500" algn="l" rtl="0">
              <a:spcBef>
                <a:spcPts val="0"/>
              </a:spcBef>
              <a:spcAft>
                <a:spcPts val="0"/>
              </a:spcAft>
              <a:buSzPts val="1400"/>
              <a:buChar char="●"/>
            </a:pPr>
            <a:endParaRPr lang="ru-RU" dirty="0"/>
          </a:p>
          <a:p>
            <a:pPr marL="457200" lvl="0" indent="-317500" algn="l" rtl="0">
              <a:spcBef>
                <a:spcPts val="0"/>
              </a:spcBef>
              <a:spcAft>
                <a:spcPts val="0"/>
              </a:spcAft>
              <a:buSzPts val="1400"/>
              <a:buChar char="●"/>
            </a:pPr>
            <a:r>
              <a:rPr lang="ru-RU" dirty="0"/>
              <a:t>ЕСЛИ ОСТАНЕТСЯ ВРЕМЯ: Попросите каждого участника </a:t>
            </a:r>
            <a:r>
              <a:rPr lang="ru-RU" b="1" dirty="0"/>
              <a:t>рассказать </a:t>
            </a:r>
            <a:r>
              <a:rPr lang="ru-RU" dirty="0"/>
              <a:t>о событиях дня и о том, </a:t>
            </a:r>
            <a:r>
              <a:rPr lang="ru-RU" b="1" dirty="0"/>
              <a:t>какую информацию они хотят донести </a:t>
            </a:r>
            <a:r>
              <a:rPr lang="ru-RU" dirty="0"/>
              <a:t>до соответствующих организаций. </a:t>
            </a:r>
          </a:p>
          <a:p>
            <a:pPr marL="457200" lvl="0" indent="-317500" algn="l" rtl="0">
              <a:spcBef>
                <a:spcPts val="0"/>
              </a:spcBef>
              <a:spcAft>
                <a:spcPts val="0"/>
              </a:spcAft>
              <a:buSzPts val="1400"/>
              <a:buChar char="●"/>
            </a:pPr>
            <a:endParaRPr lang="en-US" dirty="0"/>
          </a:p>
          <a:p>
            <a:pPr marL="457200" lvl="0" indent="-317500" algn="l" rtl="0">
              <a:spcBef>
                <a:spcPts val="0"/>
              </a:spcBef>
              <a:spcAft>
                <a:spcPts val="0"/>
              </a:spcAft>
              <a:buSzPts val="1400"/>
              <a:buChar char="●"/>
            </a:pPr>
            <a:endParaRPr lang="en-US" dirty="0"/>
          </a:p>
          <a:p>
            <a:pPr marL="457200" lvl="0" indent="-317500" algn="l" rtl="0">
              <a:spcBef>
                <a:spcPts val="0"/>
              </a:spcBef>
              <a:spcAft>
                <a:spcPts val="0"/>
              </a:spcAft>
              <a:buSzPts val="1400"/>
              <a:buChar char="●"/>
            </a:pPr>
            <a:r>
              <a:rPr lang="en-US" dirty="0"/>
              <a:t>If time remains, ask each participant to share a </a:t>
            </a:r>
            <a:r>
              <a:rPr lang="en-US" b="1" dirty="0"/>
              <a:t>highlight </a:t>
            </a:r>
            <a:r>
              <a:rPr lang="en-US" dirty="0"/>
              <a:t>from the day and </a:t>
            </a:r>
            <a:r>
              <a:rPr lang="en-US" b="1" dirty="0"/>
              <a:t>what they want to bring back </a:t>
            </a:r>
            <a:r>
              <a:rPr lang="en-US" dirty="0"/>
              <a:t>to their respective organizations. </a:t>
            </a:r>
          </a:p>
          <a:p>
            <a:pPr marL="457200" lvl="0" indent="-317500" algn="l" rtl="0">
              <a:spcBef>
                <a:spcPts val="0"/>
              </a:spcBef>
              <a:spcAft>
                <a:spcPts val="0"/>
              </a:spcAft>
              <a:buSzPts val="1400"/>
              <a:buChar char="●"/>
            </a:pPr>
            <a:r>
              <a:rPr lang="en-US" dirty="0"/>
              <a:t>Explain next steps: read the prepared message</a:t>
            </a:r>
          </a:p>
          <a:p>
            <a:pPr marL="457200" lvl="0" indent="-317500" algn="l" rtl="0">
              <a:spcBef>
                <a:spcPts val="0"/>
              </a:spcBef>
              <a:spcAft>
                <a:spcPts val="0"/>
              </a:spcAft>
              <a:buClr>
                <a:schemeClr val="dk1"/>
              </a:buClr>
              <a:buSzPts val="1400"/>
              <a:buChar char="●"/>
            </a:pPr>
            <a:r>
              <a:rPr lang="en-US" dirty="0"/>
              <a:t>Thank participants and others involved in preparing this training. </a:t>
            </a:r>
          </a:p>
          <a:p>
            <a:pPr marL="457200" lvl="0" indent="-317500" algn="l" rtl="0">
              <a:spcBef>
                <a:spcPts val="0"/>
              </a:spcBef>
              <a:spcAft>
                <a:spcPts val="0"/>
              </a:spcAft>
              <a:buSzPts val="1400"/>
              <a:buFont typeface="Arial" charset="0"/>
              <a:buChar char="•"/>
            </a:pPr>
            <a:endParaRPr lang="en-US" dirty="0"/>
          </a:p>
          <a:p>
            <a:pPr marL="457200" lvl="0" indent="-317500" algn="l" rtl="0">
              <a:spcBef>
                <a:spcPts val="0"/>
              </a:spcBef>
              <a:spcAft>
                <a:spcPts val="0"/>
              </a:spcAft>
              <a:buSzPts val="1400"/>
              <a:buFont typeface="Arial" charset="0"/>
              <a:buChar char="•"/>
            </a:pPr>
            <a:endParaRPr dirty="0"/>
          </a:p>
        </p:txBody>
      </p:sp>
      <p:sp>
        <p:nvSpPr>
          <p:cNvPr id="416" name="Google Shape;416;g58a24c8cb3_0_4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36720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dirty="0">
              <a:solidFill>
                <a:schemeClr val="tx1"/>
              </a:solidFill>
              <a:latin typeface="+mn-lt"/>
              <a:ea typeface="+mn-ea"/>
              <a:cs typeface="+mn-cs"/>
            </a:endParaRPr>
          </a:p>
          <a:p>
            <a:pPr marL="457200" lvl="0" indent="-317500" algn="l" rtl="0">
              <a:spcBef>
                <a:spcPts val="0"/>
              </a:spcBef>
              <a:spcAft>
                <a:spcPts val="0"/>
              </a:spcAft>
              <a:buSzPts val="1400"/>
              <a:buChar char="●"/>
            </a:pPr>
            <a:r>
              <a:rPr lang="ru-RU" dirty="0"/>
              <a:t>Объясните следующие этапы: ПРОЧИТАТЬ СООБЩЕНИЕ </a:t>
            </a:r>
          </a:p>
          <a:p>
            <a:pPr marL="457200" lvl="0" indent="-317500" algn="l" rtl="0">
              <a:spcBef>
                <a:spcPts val="0"/>
              </a:spcBef>
              <a:spcAft>
                <a:spcPts val="0"/>
              </a:spcAft>
              <a:buClr>
                <a:schemeClr val="dk1"/>
              </a:buClr>
              <a:buSzPts val="1400"/>
              <a:buChar char="●"/>
            </a:pPr>
            <a:r>
              <a:rPr lang="ru-RU" dirty="0"/>
              <a:t>Поблагодарите</a:t>
            </a:r>
            <a:r>
              <a:rPr lang="ru-RU" baseline="0" dirty="0"/>
              <a:t> участников и других лиц, принявших участие в подготовке к данному </a:t>
            </a:r>
            <a:r>
              <a:rPr lang="ru-RU" dirty="0"/>
              <a:t>обучению. </a:t>
            </a:r>
          </a:p>
          <a:p>
            <a:pPr marL="0" indent="0">
              <a:buFont typeface="Wingdings" panose="05000000000000000000" pitchFamily="2" charset="2"/>
              <a:buNone/>
            </a:pPr>
            <a:endParaRPr lang="en-US" sz="1200" b="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E4AEF43-B3FC-4D13-8D95-B1321C65F427}" type="slidenum">
              <a:rPr lang="en-US" smtClean="0"/>
              <a:t>36</a:t>
            </a:fld>
            <a:endParaRPr lang="en-US" dirty="0"/>
          </a:p>
        </p:txBody>
      </p:sp>
    </p:spTree>
    <p:extLst>
      <p:ext uri="{BB962C8B-B14F-4D97-AF65-F5344CB8AC3E}">
        <p14:creationId xmlns:p14="http://schemas.microsoft.com/office/powerpoint/2010/main" val="1133218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ru-RU" dirty="0"/>
              <a:t>Сегодняшний тренинг </a:t>
            </a:r>
            <a:r>
              <a:rPr lang="ru-RU" baseline="0" dirty="0"/>
              <a:t>поможет партнерам</a:t>
            </a:r>
            <a:r>
              <a:rPr lang="en-US" dirty="0"/>
              <a:t>:</a:t>
            </a:r>
            <a:endParaRPr dirty="0"/>
          </a:p>
          <a:p>
            <a:pPr marL="171450" lvl="0" indent="-171450" algn="l" rtl="0">
              <a:spcBef>
                <a:spcPts val="0"/>
              </a:spcBef>
              <a:spcAft>
                <a:spcPts val="0"/>
              </a:spcAft>
              <a:buFont typeface="Arial" charset="0"/>
              <a:buChar char="•"/>
            </a:pPr>
            <a:r>
              <a:rPr lang="ru-RU" dirty="0"/>
              <a:t>Понять ожидания</a:t>
            </a:r>
            <a:r>
              <a:rPr lang="ru-RU" baseline="0" dirty="0"/>
              <a:t> ЮНФПА для партнеров в отношении </a:t>
            </a:r>
            <a:r>
              <a:rPr lang="ru-RU" dirty="0"/>
              <a:t>ЗСЭН</a:t>
            </a:r>
            <a:r>
              <a:rPr lang="en-US" dirty="0"/>
              <a:t>, </a:t>
            </a:r>
            <a:r>
              <a:rPr lang="ru-RU" dirty="0"/>
              <a:t>и</a:t>
            </a:r>
            <a:endParaRPr dirty="0"/>
          </a:p>
          <a:p>
            <a:pPr marL="171450" lvl="0" indent="-171450" algn="l" rtl="0">
              <a:spcBef>
                <a:spcPts val="0"/>
              </a:spcBef>
              <a:spcAft>
                <a:spcPts val="0"/>
              </a:spcAft>
              <a:buFont typeface="Arial" charset="0"/>
              <a:buChar char="•"/>
            </a:pPr>
            <a:r>
              <a:rPr lang="ru-RU" dirty="0"/>
              <a:t>Понять, как пользоваться Техническим руководством ЗСЭН, чтобы</a:t>
            </a:r>
            <a:r>
              <a:rPr lang="en-US" dirty="0"/>
              <a:t>:</a:t>
            </a:r>
            <a:endParaRPr dirty="0"/>
          </a:p>
          <a:p>
            <a:pPr marL="628650" lvl="1" indent="-171450">
              <a:buFont typeface="Courier New" charset="0"/>
              <a:buChar char="o"/>
            </a:pPr>
            <a:r>
              <a:rPr lang="ru-RU" dirty="0"/>
              <a:t>Оценить сильные стороны их организации и области,</a:t>
            </a:r>
            <a:r>
              <a:rPr lang="ru-RU" baseline="0" dirty="0"/>
              <a:t> требующие улучшения</a:t>
            </a:r>
            <a:r>
              <a:rPr lang="en-US" dirty="0"/>
              <a:t> </a:t>
            </a:r>
          </a:p>
          <a:p>
            <a:pPr marL="628650" lvl="1" indent="-171450">
              <a:buFont typeface="Courier New" charset="0"/>
              <a:buChar char="o"/>
            </a:pPr>
            <a:r>
              <a:rPr lang="ru-RU" dirty="0"/>
              <a:t>Определить стратегии</a:t>
            </a:r>
            <a:r>
              <a:rPr lang="ru-RU" baseline="0" dirty="0"/>
              <a:t> для устранения пробелов</a:t>
            </a: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charset="0"/>
              <a:buNone/>
              <a:tabLst/>
              <a:defRPr/>
            </a:pPr>
            <a:endParaRPr lang="en-US" sz="1200" dirty="0"/>
          </a:p>
        </p:txBody>
      </p:sp>
      <p:sp>
        <p:nvSpPr>
          <p:cNvPr id="106" name="Google Shape;10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1335096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1" indent="-171450">
              <a:spcBef>
                <a:spcPts val="0"/>
              </a:spcBef>
              <a:buSzPts val="1400"/>
              <a:buFont typeface="Arial" panose="020B0604020202020204" pitchFamily="34" charset="0"/>
              <a:buChar char="•"/>
            </a:pPr>
            <a:endParaRPr dirty="0"/>
          </a:p>
        </p:txBody>
      </p:sp>
      <p:sp>
        <p:nvSpPr>
          <p:cNvPr id="96" name="Google Shape;9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148551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5aded743d9_1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ru-RU" baseline="0" dirty="0"/>
              <a:t>Ссылка на данный опрос будет направлен участникам заранее за 1-2 дня до тренинга для лучшего погружения в тему обучения: </a:t>
            </a:r>
            <a:r>
              <a:rPr lang="en-US" baseline="0" dirty="0"/>
              <a:t>https://docs.google.com/forms/d/e/1FAIpQLSdUteFZbCubvML6mXKiDuxBE9VMhoyb2f8d6cC3Ll32_xRiWg/viewform?usp=sf_link</a:t>
            </a:r>
            <a:r>
              <a:rPr lang="ru-RU" baseline="0" dirty="0"/>
              <a:t> </a:t>
            </a:r>
          </a:p>
          <a:p>
            <a:pPr marL="457200" lvl="0" indent="-317500" algn="l" rtl="0">
              <a:spcBef>
                <a:spcPts val="0"/>
              </a:spcBef>
              <a:spcAft>
                <a:spcPts val="0"/>
              </a:spcAft>
              <a:buSzPts val="1400"/>
              <a:buChar char="●"/>
            </a:pPr>
            <a:r>
              <a:rPr lang="ru-RU" baseline="0" dirty="0"/>
              <a:t>Данный опрос позволит участникам ознакомиться с конкретными примерами СЭН, а также обязанностями сотрудников ООН и партнеров по защите от СЭН</a:t>
            </a:r>
          </a:p>
          <a:p>
            <a:pPr marL="457200" lvl="0" indent="-317500" algn="l" rtl="0">
              <a:spcBef>
                <a:spcPts val="0"/>
              </a:spcBef>
              <a:spcAft>
                <a:spcPts val="0"/>
              </a:spcAft>
              <a:buSzPts val="1400"/>
              <a:buChar char="●"/>
            </a:pPr>
            <a:r>
              <a:rPr lang="ru-RU" baseline="0" dirty="0"/>
              <a:t>Вопросы будут выведены на экран до начала основного тренинга</a:t>
            </a:r>
          </a:p>
          <a:p>
            <a:pPr algn="l">
              <a:lnSpc>
                <a:spcPct val="107000"/>
              </a:lnSpc>
              <a:spcAft>
                <a:spcPts val="800"/>
              </a:spcAft>
            </a:pPr>
            <a:r>
              <a:rPr lang="ru-RU" sz="1800" b="1" dirty="0">
                <a:effectLst/>
                <a:latin typeface="Calibri" panose="020F0502020204030204" pitchFamily="34" charset="0"/>
                <a:ea typeface="Calibri" panose="020F0502020204030204" pitchFamily="34" charset="0"/>
                <a:cs typeface="Times New Roman" panose="02020603050405020304" pitchFamily="18" charset="0"/>
              </a:rPr>
              <a:t>Вопросы для опросника сформированы на основании тренинга по ЗСЭН https://agora.unicef.org/pluginfile.php/583396/mod_scorm/content/15/scormdriver/indexAPI.html):</a:t>
            </a:r>
          </a:p>
          <a:p>
            <a:pPr algn="l">
              <a:lnSpc>
                <a:spcPct val="107000"/>
              </a:lnSpc>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ru-RU" sz="1800" b="1" spc="-15" dirty="0">
                <a:solidFill>
                  <a:srgbClr val="313537"/>
                </a:solidFill>
                <a:effectLst/>
                <a:latin typeface="Roboto"/>
                <a:ea typeface="Calibri" panose="020F0502020204030204" pitchFamily="34" charset="0"/>
                <a:cs typeface="Times New Roman" panose="02020603050405020304" pitchFamily="18" charset="0"/>
              </a:rPr>
              <a:t>Кто должен соблюдать стандарты поведения ООН против сексуальной эксплуатации и надругательства? (выберите все, что применимо):</a:t>
            </a:r>
          </a:p>
          <a:p>
            <a:pPr marL="0" lvl="0" indent="0">
              <a:lnSpc>
                <a:spcPct val="107000"/>
              </a:lnSpc>
              <a:buFont typeface="+mj-l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ru-RU" sz="1800" dirty="0">
                <a:effectLst/>
                <a:latin typeface="Calibri" panose="020F0502020204030204" pitchFamily="34" charset="0"/>
                <a:ea typeface="Calibri" panose="020F0502020204030204" pitchFamily="34" charset="0"/>
                <a:cs typeface="Times New Roman" panose="02020603050405020304" pitchFamily="18" charset="0"/>
              </a:rPr>
              <a:t>Международные и местные сотрудники ООН</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ru-RU" sz="1800" dirty="0">
                <a:effectLst/>
                <a:latin typeface="Calibri" panose="020F0502020204030204" pitchFamily="34" charset="0"/>
                <a:ea typeface="Calibri" panose="020F0502020204030204" pitchFamily="34" charset="0"/>
                <a:cs typeface="Times New Roman" panose="02020603050405020304" pitchFamily="18" charset="0"/>
              </a:rPr>
              <a:t>Международные и местные консультанты и подрядчики</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ru-RU" sz="1800" dirty="0">
                <a:effectLst/>
                <a:latin typeface="Calibri" panose="020F0502020204030204" pitchFamily="34" charset="0"/>
                <a:ea typeface="Calibri" panose="020F0502020204030204" pitchFamily="34" charset="0"/>
                <a:cs typeface="Times New Roman" panose="02020603050405020304" pitchFamily="18" charset="0"/>
              </a:rPr>
              <a:t>Волонтеры ООН и стажеры</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ru-RU" sz="1800" dirty="0">
                <a:effectLst/>
                <a:latin typeface="Calibri" panose="020F0502020204030204" pitchFamily="34" charset="0"/>
                <a:ea typeface="Calibri" panose="020F0502020204030204" pitchFamily="34" charset="0"/>
                <a:cs typeface="Times New Roman" panose="02020603050405020304" pitchFamily="18" charset="0"/>
              </a:rPr>
              <a:t>Организации-партнеры, которые аффилированы с ООН</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685800">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ОТВЕТ: все ответы верны</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685800">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startAt="2"/>
            </a:pPr>
            <a:r>
              <a:rPr lang="ru-RU" sz="1800" b="1" dirty="0">
                <a:effectLst/>
                <a:latin typeface="Calibri" panose="020F0502020204030204" pitchFamily="34" charset="0"/>
                <a:ea typeface="Calibri" panose="020F0502020204030204" pitchFamily="34" charset="0"/>
                <a:cs typeface="Times New Roman" panose="02020603050405020304" pitchFamily="18" charset="0"/>
              </a:rPr>
              <a:t>КОГДА должны соблюдаться стандарты поведения ООН против </a:t>
            </a:r>
            <a:r>
              <a:rPr lang="ru-RU" sz="1800" b="1" spc="-15" dirty="0">
                <a:solidFill>
                  <a:srgbClr val="313537"/>
                </a:solidFill>
                <a:effectLst/>
                <a:latin typeface="Roboto"/>
                <a:ea typeface="Calibri" panose="020F0502020204030204" pitchFamily="34" charset="0"/>
                <a:cs typeface="Times New Roman" panose="02020603050405020304" pitchFamily="18" charset="0"/>
              </a:rPr>
              <a:t>сексуальной эксплуатации и надругательства</a:t>
            </a:r>
            <a:r>
              <a:rPr lang="ru-RU" sz="1800" b="1"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ru-RU"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ru-RU" sz="1800" dirty="0">
                <a:effectLst/>
                <a:latin typeface="Calibri" panose="020F0502020204030204" pitchFamily="34" charset="0"/>
                <a:ea typeface="Calibri" panose="020F0502020204030204" pitchFamily="34" charset="0"/>
                <a:cs typeface="Times New Roman" panose="02020603050405020304" pitchFamily="18" charset="0"/>
              </a:rPr>
              <a:t>На работе или в командировке</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ru-RU" sz="1800" dirty="0">
                <a:effectLst/>
                <a:latin typeface="Calibri" panose="020F0502020204030204" pitchFamily="34" charset="0"/>
                <a:ea typeface="Calibri" panose="020F0502020204030204" pitchFamily="34" charset="0"/>
                <a:cs typeface="Times New Roman" panose="02020603050405020304" pitchFamily="18" charset="0"/>
              </a:rPr>
              <a:t>Весь день, каждый день, на работе и вне работы (в частной жизни)</a:t>
            </a:r>
            <a:endParaRPr lang="ru-RU" sz="1800" b="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mj-lt"/>
              <a:buNone/>
            </a:pPr>
            <a:r>
              <a:rPr lang="ru-RU" sz="1800" b="1" dirty="0">
                <a:effectLst/>
                <a:latin typeface="Calibri" panose="020F0502020204030204" pitchFamily="34" charset="0"/>
                <a:ea typeface="Calibri" panose="020F0502020204030204" pitchFamily="34" charset="0"/>
                <a:cs typeface="Times New Roman" panose="02020603050405020304" pitchFamily="18" charset="0"/>
              </a:rPr>
              <a:t>Ответ: 2. </a:t>
            </a:r>
            <a:r>
              <a:rPr lang="ru-RU" sz="1800" dirty="0">
                <a:effectLst/>
                <a:latin typeface="Calibri" panose="020F0502020204030204" pitchFamily="34" charset="0"/>
                <a:ea typeface="Calibri" panose="020F0502020204030204" pitchFamily="34" charset="0"/>
                <a:cs typeface="Times New Roman" panose="02020603050405020304" pitchFamily="18" charset="0"/>
              </a:rPr>
              <a:t>Стандарты ООН против сексуальной эксплуатации и </a:t>
            </a:r>
            <a:r>
              <a:rPr lang="ru-RU" sz="1800" b="0" spc="-15" dirty="0">
                <a:solidFill>
                  <a:srgbClr val="313537"/>
                </a:solidFill>
                <a:effectLst/>
                <a:latin typeface="Roboto"/>
                <a:ea typeface="Calibri" panose="020F0502020204030204" pitchFamily="34" charset="0"/>
                <a:cs typeface="Times New Roman" panose="02020603050405020304" pitchFamily="18" charset="0"/>
              </a:rPr>
              <a:t>надругательства </a:t>
            </a:r>
            <a:r>
              <a:rPr lang="ru-RU" sz="1800" dirty="0">
                <a:effectLst/>
                <a:latin typeface="Calibri" panose="020F0502020204030204" pitchFamily="34" charset="0"/>
                <a:ea typeface="Calibri" panose="020F0502020204030204" pitchFamily="34" charset="0"/>
                <a:cs typeface="Times New Roman" panose="02020603050405020304" pitchFamily="18" charset="0"/>
              </a:rPr>
              <a:t>должны соблюдаться Весь день, каждый день, на работе и вне работы всеми лицами, на которых они распространяются.</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717550">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startAt="3"/>
            </a:pPr>
            <a:r>
              <a:rPr lang="ru-RU" sz="1800" b="1" dirty="0">
                <a:effectLst/>
                <a:latin typeface="Calibri" panose="020F0502020204030204" pitchFamily="34" charset="0"/>
                <a:ea typeface="Calibri" panose="020F0502020204030204" pitchFamily="34" charset="0"/>
                <a:cs typeface="Times New Roman" panose="02020603050405020304" pitchFamily="18" charset="0"/>
              </a:rPr>
              <a:t>Верно или неверно?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0215">
              <a:lnSpc>
                <a:spcPct val="107000"/>
              </a:lnSpc>
            </a:pPr>
            <a:r>
              <a:rPr lang="ru-RU" sz="1800" b="1" dirty="0">
                <a:effectLst/>
                <a:latin typeface="Calibri" panose="020F0502020204030204" pitchFamily="34" charset="0"/>
                <a:ea typeface="Calibri" panose="020F0502020204030204" pitchFamily="34" charset="0"/>
                <a:cs typeface="Times New Roman" panose="02020603050405020304" pitchFamily="18" charset="0"/>
              </a:rPr>
              <a:t>Стандарты поведения ООН против сексуальной эксплуатации и </a:t>
            </a:r>
            <a:r>
              <a:rPr lang="ru-RU" sz="1800" b="1" spc="-15" dirty="0">
                <a:solidFill>
                  <a:srgbClr val="313537"/>
                </a:solidFill>
                <a:effectLst/>
                <a:latin typeface="Roboto"/>
                <a:ea typeface="Calibri" panose="020F0502020204030204" pitchFamily="34" charset="0"/>
                <a:cs typeface="Times New Roman" panose="02020603050405020304" pitchFamily="18" charset="0"/>
              </a:rPr>
              <a:t>надругательства </a:t>
            </a:r>
            <a:r>
              <a:rPr lang="ru-RU" sz="1800" b="1" dirty="0">
                <a:effectLst/>
                <a:latin typeface="Calibri" panose="020F0502020204030204" pitchFamily="34" charset="0"/>
                <a:ea typeface="Calibri" panose="020F0502020204030204" pitchFamily="34" charset="0"/>
                <a:cs typeface="Times New Roman" panose="02020603050405020304" pitchFamily="18" charset="0"/>
              </a:rPr>
              <a:t>запрещают секс с работниками(</a:t>
            </a:r>
            <a:r>
              <a:rPr lang="ru-RU" sz="1800" b="1" dirty="0" err="1">
                <a:effectLst/>
                <a:latin typeface="Calibri" panose="020F0502020204030204" pitchFamily="34" charset="0"/>
                <a:ea typeface="Calibri" panose="020F0502020204030204" pitchFamily="34" charset="0"/>
                <a:cs typeface="Times New Roman" panose="02020603050405020304" pitchFamily="18" charset="0"/>
              </a:rPr>
              <a:t>цами</a:t>
            </a:r>
            <a:r>
              <a:rPr lang="ru-RU" sz="1800" b="1" dirty="0">
                <a:effectLst/>
                <a:latin typeface="Calibri" panose="020F0502020204030204" pitchFamily="34" charset="0"/>
                <a:ea typeface="Calibri" panose="020F0502020204030204" pitchFamily="34" charset="0"/>
                <a:cs typeface="Times New Roman" panose="02020603050405020304" pitchFamily="18" charset="0"/>
              </a:rPr>
              <a:t>) секс-услуг, кроме тех стран, где проституция официально легализована.</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450215">
              <a:lnSpc>
                <a:spcPct val="107000"/>
              </a:lnSpc>
            </a:pPr>
            <a:r>
              <a:rPr lang="ru-RU"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ru-RU" sz="1800" dirty="0">
                <a:effectLst/>
                <a:latin typeface="Calibri" panose="020F0502020204030204" pitchFamily="34" charset="0"/>
                <a:ea typeface="Calibri" panose="020F0502020204030204" pitchFamily="34" charset="0"/>
                <a:cs typeface="Calibri" panose="020F0502020204030204" pitchFamily="34" charset="0"/>
              </a:rPr>
              <a:t>Верно</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buFont typeface="+mj-lt"/>
              <a:buAutoNum type="arabicPeriod"/>
            </a:pPr>
            <a:r>
              <a:rPr lang="ru-RU" sz="1800" dirty="0">
                <a:effectLst/>
                <a:latin typeface="Calibri" panose="020F0502020204030204" pitchFamily="34" charset="0"/>
                <a:ea typeface="Calibri" panose="020F0502020204030204" pitchFamily="34" charset="0"/>
                <a:cs typeface="Calibri" panose="020F0502020204030204" pitchFamily="34" charset="0"/>
              </a:rPr>
              <a:t>Неверно</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450215">
              <a:lnSpc>
                <a:spcPct val="107000"/>
              </a:lnSpc>
            </a:pPr>
            <a:r>
              <a:rPr lang="ru-RU" sz="1800" dirty="0">
                <a:effectLst/>
                <a:latin typeface="Calibri" panose="020F0502020204030204" pitchFamily="34" charset="0"/>
                <a:ea typeface="Calibri" panose="020F0502020204030204" pitchFamily="34" charset="0"/>
                <a:cs typeface="Times New Roman" panose="02020603050405020304" pitchFamily="18" charset="0"/>
              </a:rPr>
              <a:t> </a:t>
            </a:r>
            <a:r>
              <a:rPr lang="ru-RU" sz="1800" b="1" dirty="0">
                <a:effectLst/>
                <a:latin typeface="Calibri" panose="020F0502020204030204" pitchFamily="34" charset="0"/>
                <a:ea typeface="Calibri" panose="020F0502020204030204" pitchFamily="34" charset="0"/>
                <a:cs typeface="Times New Roman" panose="02020603050405020304" pitchFamily="18" charset="0"/>
              </a:rPr>
              <a:t>Ответ: 2 Неверно. Стандарты поведения ООН запрещают секс с работниками секс-услуг в любой стране и мире.</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450215">
              <a:lnSpc>
                <a:spcPct val="107000"/>
              </a:lnSpc>
            </a:pPr>
            <a:r>
              <a:rPr lang="ru-RU"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0215">
              <a:lnSpc>
                <a:spcPct val="107000"/>
              </a:lnSpc>
            </a:pPr>
            <a:r>
              <a:rPr lang="ru-R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80340">
              <a:lnSpc>
                <a:spcPct val="107000"/>
              </a:lnSpc>
            </a:pPr>
            <a:r>
              <a:rPr lang="ru-RU" sz="1800" b="1" dirty="0">
                <a:effectLst/>
                <a:latin typeface="Calibri" panose="020F0502020204030204" pitchFamily="34" charset="0"/>
                <a:ea typeface="Calibri" panose="020F0502020204030204" pitchFamily="34" charset="0"/>
                <a:cs typeface="Times New Roman" panose="02020603050405020304" pitchFamily="18" charset="0"/>
              </a:rPr>
              <a:t>4. Что является сексуальной эксплуатацией?</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80340">
              <a:lnSpc>
                <a:spcPct val="107000"/>
              </a:lnSpc>
            </a:pPr>
            <a:r>
              <a:rPr lang="ru-RU"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ru-RU" sz="1800" dirty="0">
                <a:effectLst/>
                <a:latin typeface="Calibri" panose="020F0502020204030204" pitchFamily="34" charset="0"/>
                <a:ea typeface="Calibri" panose="020F0502020204030204" pitchFamily="34" charset="0"/>
                <a:cs typeface="Calibri" panose="020F0502020204030204" pitchFamily="34" charset="0"/>
              </a:rPr>
              <a:t>Любое злоупотребление или покушение на злоупотребление уязвимым положением, властью или доверием в сексуальных целях.</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buFont typeface="+mj-lt"/>
              <a:buAutoNum type="arabicPeriod"/>
            </a:pPr>
            <a:r>
              <a:rPr lang="ru-RU" sz="1800" dirty="0">
                <a:effectLst/>
                <a:latin typeface="Calibri" panose="020F0502020204030204" pitchFamily="34" charset="0"/>
                <a:ea typeface="Calibri" panose="020F0502020204030204" pitchFamily="34" charset="0"/>
                <a:cs typeface="Calibri" panose="020F0502020204030204" pitchFamily="34" charset="0"/>
              </a:rPr>
              <a:t>Физическое действие или угроза физическим действием против половой неприкосновенности либо с применением силы, либо в неравных условиях или с принуждением. </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spcAft>
                <a:spcPts val="800"/>
              </a:spcAft>
              <a:buFont typeface="+mj-lt"/>
              <a:buAutoNum type="arabicPeriod"/>
            </a:pPr>
            <a:r>
              <a:rPr lang="ru-RU" sz="1800" dirty="0">
                <a:effectLst/>
                <a:latin typeface="Calibri" panose="020F0502020204030204" pitchFamily="34" charset="0"/>
                <a:ea typeface="Calibri" panose="020F0502020204030204" pitchFamily="34" charset="0"/>
                <a:cs typeface="Calibri" panose="020F0502020204030204" pitchFamily="34" charset="0"/>
              </a:rPr>
              <a:t>Любое нежелательное сексуальное действие, просьба об оказании сексуальных услуг, вербальное или физическое поведение или жесты сексуального характера, или любое другое поведение сексуального характера, которое может с большое вероятностью привести к оскорблению или унижению другого лица. </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180340">
              <a:lnSpc>
                <a:spcPct val="107000"/>
              </a:lnSpc>
              <a:spcAft>
                <a:spcPts val="800"/>
              </a:spcAft>
            </a:pPr>
            <a:r>
              <a:rPr lang="ru-RU" sz="1800" b="1" dirty="0">
                <a:effectLst/>
                <a:latin typeface="Calibri" panose="020F0502020204030204" pitchFamily="34" charset="0"/>
                <a:ea typeface="Calibri" panose="020F0502020204030204" pitchFamily="34" charset="0"/>
                <a:cs typeface="Times New Roman" panose="02020603050405020304" pitchFamily="18" charset="0"/>
              </a:rPr>
              <a:t>ОТВЕТ: 1 (2 – это определение сексуального насилия, 3 – определение сексуальных домогательств)</a:t>
            </a:r>
          </a:p>
          <a:p>
            <a:pPr marL="180340">
              <a:lnSpc>
                <a:spcPct val="107000"/>
              </a:lnSpc>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80340">
              <a:lnSpc>
                <a:spcPct val="107000"/>
              </a:lnSpc>
              <a:spcAft>
                <a:spcPts val="800"/>
              </a:spcAft>
            </a:pPr>
            <a:r>
              <a:rPr lang="ru-RU" sz="1800" b="1" dirty="0">
                <a:effectLst/>
                <a:latin typeface="Calibri" panose="020F0502020204030204" pitchFamily="34" charset="0"/>
                <a:ea typeface="Calibri" panose="020F0502020204030204" pitchFamily="34" charset="0"/>
                <a:cs typeface="Times New Roman" panose="02020603050405020304" pitchFamily="18" charset="0"/>
              </a:rPr>
              <a:t>5. Что является сексуальным </a:t>
            </a:r>
            <a:r>
              <a:rPr lang="ru-RU" sz="1800" b="1" spc="-15" dirty="0">
                <a:solidFill>
                  <a:srgbClr val="313537"/>
                </a:solidFill>
                <a:effectLst/>
                <a:latin typeface="Roboto"/>
                <a:ea typeface="Calibri" panose="020F0502020204030204" pitchFamily="34" charset="0"/>
                <a:cs typeface="Times New Roman" panose="02020603050405020304" pitchFamily="18" charset="0"/>
              </a:rPr>
              <a:t>надругательством</a:t>
            </a:r>
            <a:r>
              <a:rPr lang="ru-RU" sz="1800" b="1"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ru-RU" sz="1800" dirty="0">
                <a:effectLst/>
                <a:latin typeface="Calibri" panose="020F0502020204030204" pitchFamily="34" charset="0"/>
                <a:ea typeface="Calibri" panose="020F0502020204030204" pitchFamily="34" charset="0"/>
                <a:cs typeface="Calibri" panose="020F0502020204030204" pitchFamily="34" charset="0"/>
              </a:rPr>
              <a:t>Любое злоупотребление или покушение на злоупотребление уязвимым положением, властью или доверием в сексуальных целях.</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buFont typeface="+mj-lt"/>
              <a:buAutoNum type="arabicPeriod"/>
            </a:pPr>
            <a:r>
              <a:rPr lang="ru-RU" sz="1800" dirty="0">
                <a:effectLst/>
                <a:latin typeface="Calibri" panose="020F0502020204030204" pitchFamily="34" charset="0"/>
                <a:ea typeface="Calibri" panose="020F0502020204030204" pitchFamily="34" charset="0"/>
                <a:cs typeface="Calibri" panose="020F0502020204030204" pitchFamily="34" charset="0"/>
              </a:rPr>
              <a:t>Физическое действие или угроза физическим действием против половой неприкосновенности либо с применением силы, либо в неравных условиях или с принуждением. </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spcAft>
                <a:spcPts val="800"/>
              </a:spcAft>
              <a:buFont typeface="+mj-lt"/>
              <a:buAutoNum type="arabicPeriod"/>
            </a:pPr>
            <a:r>
              <a:rPr lang="ru-RU" sz="1800" dirty="0">
                <a:effectLst/>
                <a:latin typeface="Calibri" panose="020F0502020204030204" pitchFamily="34" charset="0"/>
                <a:ea typeface="Calibri" panose="020F0502020204030204" pitchFamily="34" charset="0"/>
                <a:cs typeface="Calibri" panose="020F0502020204030204" pitchFamily="34" charset="0"/>
              </a:rPr>
              <a:t>Любое нежелательное сексуальное действие, просьба об оказании сексуальных услуг, вербальное или физическое поведение или жесты сексуального характера, или любое другое поведение сексуального характера, которое может с большое вероятностью привести к оскорблению или унижению другого лица. </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180340">
              <a:lnSpc>
                <a:spcPct val="107000"/>
              </a:lnSpc>
              <a:spcAft>
                <a:spcPts val="800"/>
              </a:spcAft>
            </a:pPr>
            <a:r>
              <a:rPr lang="ru-RU" sz="1800" b="1" dirty="0">
                <a:effectLst/>
                <a:latin typeface="Calibri" panose="020F0502020204030204" pitchFamily="34" charset="0"/>
                <a:ea typeface="Calibri" panose="020F0502020204030204" pitchFamily="34" charset="0"/>
                <a:cs typeface="Times New Roman" panose="02020603050405020304" pitchFamily="18" charset="0"/>
              </a:rPr>
              <a:t>ОТВЕТ: 2</a:t>
            </a:r>
          </a:p>
          <a:p>
            <a:pPr marL="180340">
              <a:lnSpc>
                <a:spcPct val="107000"/>
              </a:lnSpc>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80340">
              <a:lnSpc>
                <a:spcPct val="107000"/>
              </a:lnSpc>
              <a:spcAft>
                <a:spcPts val="800"/>
              </a:spcAft>
            </a:pPr>
            <a:r>
              <a:rPr lang="ru-RU" sz="1800" b="1" dirty="0">
                <a:effectLst/>
                <a:latin typeface="Calibri" panose="020F0502020204030204" pitchFamily="34" charset="0"/>
                <a:ea typeface="Calibri" panose="020F0502020204030204" pitchFamily="34" charset="0"/>
                <a:cs typeface="Times New Roman" panose="02020603050405020304" pitchFamily="18" charset="0"/>
              </a:rPr>
              <a:t>6. Что является сексуальным домогательством?</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ru-RU" sz="1800" dirty="0">
                <a:effectLst/>
                <a:latin typeface="Calibri" panose="020F0502020204030204" pitchFamily="34" charset="0"/>
                <a:ea typeface="Calibri" panose="020F0502020204030204" pitchFamily="34" charset="0"/>
                <a:cs typeface="Calibri" panose="020F0502020204030204" pitchFamily="34" charset="0"/>
              </a:rPr>
              <a:t>Любое злоупотребление или покушение на злоупотребление уязвимым положением, властью или доверием в сексуальных целях.</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buFont typeface="+mj-lt"/>
              <a:buAutoNum type="arabicPeriod"/>
            </a:pPr>
            <a:r>
              <a:rPr lang="ru-RU" sz="1800" dirty="0">
                <a:effectLst/>
                <a:latin typeface="Calibri" panose="020F0502020204030204" pitchFamily="34" charset="0"/>
                <a:ea typeface="Calibri" panose="020F0502020204030204" pitchFamily="34" charset="0"/>
                <a:cs typeface="Calibri" panose="020F0502020204030204" pitchFamily="34" charset="0"/>
              </a:rPr>
              <a:t>Физическое действие или угроза физическим действием против половой неприкосновенности либо с применением силы, либо в неравных условиях или с принуждением. </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spcAft>
                <a:spcPts val="800"/>
              </a:spcAft>
              <a:buFont typeface="+mj-lt"/>
              <a:buAutoNum type="arabicPeriod"/>
            </a:pPr>
            <a:r>
              <a:rPr lang="ru-RU" sz="1800" dirty="0">
                <a:effectLst/>
                <a:latin typeface="Calibri" panose="020F0502020204030204" pitchFamily="34" charset="0"/>
                <a:ea typeface="Calibri" panose="020F0502020204030204" pitchFamily="34" charset="0"/>
                <a:cs typeface="Calibri" panose="020F0502020204030204" pitchFamily="34" charset="0"/>
              </a:rPr>
              <a:t>Любое нежелательное сексуальное действие, просьба об оказании сексуальных услуг, вербальное или физическое поведение или жесты сексуального характера, или любое другое поведение сексуального характера, которое может с большое вероятностью привести к оскорблению или унижению другого лица. </a:t>
            </a:r>
          </a:p>
          <a:p>
            <a:pPr marL="0" lvl="0" indent="0">
              <a:lnSpc>
                <a:spcPct val="107000"/>
              </a:lnSpc>
              <a:spcAft>
                <a:spcPts val="800"/>
              </a:spcAft>
              <a:buFont typeface="+mj-lt"/>
              <a:buNone/>
            </a:pPr>
            <a:r>
              <a:rPr lang="ru-RU" sz="1800" b="1" dirty="0">
                <a:effectLst/>
                <a:latin typeface="Calibri" panose="020F0502020204030204" pitchFamily="34" charset="0"/>
                <a:ea typeface="Calibri" panose="020F0502020204030204" pitchFamily="34" charset="0"/>
                <a:cs typeface="Times New Roman" panose="02020603050405020304" pitchFamily="18" charset="0"/>
              </a:rPr>
              <a:t>ОТВЕТ: 3 </a:t>
            </a:r>
            <a:endParaRPr lang="ru-RU" sz="18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spcAft>
                <a:spcPts val="800"/>
              </a:spcAft>
              <a:buFont typeface="+mj-lt"/>
              <a:buAutoNum type="arabicPeriod"/>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ru-RU" sz="1800" b="1" dirty="0">
                <a:effectLst/>
                <a:latin typeface="Calibri" panose="020F0502020204030204" pitchFamily="34" charset="0"/>
                <a:ea typeface="Calibri" panose="020F0502020204030204" pitchFamily="34" charset="0"/>
                <a:cs typeface="Times New Roman" panose="02020603050405020304" pitchFamily="18" charset="0"/>
              </a:rPr>
              <a:t>7. Есть ли у сотрудников ООН иммунитет от уголовного преследования за совершение сексуального </a:t>
            </a:r>
            <a:r>
              <a:rPr lang="ru-RU" sz="1800" b="1" spc="-15" dirty="0">
                <a:solidFill>
                  <a:srgbClr val="313537"/>
                </a:solidFill>
                <a:effectLst/>
                <a:latin typeface="Roboto"/>
                <a:ea typeface="Calibri" panose="020F0502020204030204" pitchFamily="34" charset="0"/>
                <a:cs typeface="Times New Roman" panose="02020603050405020304" pitchFamily="18" charset="0"/>
              </a:rPr>
              <a:t>надругательства</a:t>
            </a:r>
            <a:r>
              <a:rPr lang="ru-RU" sz="1800" b="1"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80340">
              <a:lnSpc>
                <a:spcPct val="107000"/>
              </a:lnSpc>
              <a:spcAft>
                <a:spcPts val="800"/>
              </a:spcAft>
            </a:pPr>
            <a:r>
              <a:rPr lang="ru-RU" sz="1800" b="0" dirty="0">
                <a:effectLst/>
                <a:latin typeface="Calibri" panose="020F0502020204030204" pitchFamily="34" charset="0"/>
                <a:ea typeface="Calibri" panose="020F0502020204030204" pitchFamily="34" charset="0"/>
                <a:cs typeface="Times New Roman" panose="02020603050405020304" pitchFamily="18" charset="0"/>
              </a:rPr>
              <a:t>1. Да</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180340">
              <a:lnSpc>
                <a:spcPct val="107000"/>
              </a:lnSpc>
              <a:spcAft>
                <a:spcPts val="800"/>
              </a:spcAft>
            </a:pPr>
            <a:r>
              <a:rPr lang="ru-RU" sz="1800" b="0" dirty="0">
                <a:effectLst/>
                <a:latin typeface="Calibri" panose="020F0502020204030204" pitchFamily="34" charset="0"/>
                <a:ea typeface="Calibri" panose="020F0502020204030204" pitchFamily="34" charset="0"/>
                <a:cs typeface="Times New Roman" panose="02020603050405020304" pitchFamily="18" charset="0"/>
              </a:rPr>
              <a:t>2. Нет</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180340">
              <a:lnSpc>
                <a:spcPct val="107000"/>
              </a:lnSpc>
              <a:spcAft>
                <a:spcPts val="800"/>
              </a:spcAft>
            </a:pPr>
            <a:r>
              <a:rPr lang="ru-RU" sz="1800" b="1" dirty="0">
                <a:effectLst/>
                <a:latin typeface="Calibri" panose="020F0502020204030204" pitchFamily="34" charset="0"/>
                <a:ea typeface="Calibri" panose="020F0502020204030204" pitchFamily="34" charset="0"/>
                <a:cs typeface="Times New Roman" panose="02020603050405020304" pitchFamily="18" charset="0"/>
              </a:rPr>
              <a:t>ОТВЕТ: Нет, у сотрудников ООН есть только функциональный иммунитет для осуществления своих профессиональных функций.</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80340">
              <a:lnSpc>
                <a:spcPct val="107000"/>
              </a:lnSpc>
              <a:spcAft>
                <a:spcPts val="800"/>
              </a:spcAft>
            </a:pPr>
            <a:r>
              <a:rPr lang="ru-R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b="1" dirty="0">
                <a:effectLst/>
                <a:latin typeface="Calibri" panose="020F0502020204030204" pitchFamily="34" charset="0"/>
                <a:ea typeface="Calibri" panose="020F0502020204030204" pitchFamily="34" charset="0"/>
                <a:cs typeface="Times New Roman" panose="02020603050405020304" pitchFamily="18" charset="0"/>
              </a:rPr>
              <a:t>8. Являются ли следующие действия видами сексуальной эксплуатации и </a:t>
            </a:r>
            <a:r>
              <a:rPr lang="ru-RU" sz="1800" b="1" spc="-15" dirty="0">
                <a:solidFill>
                  <a:srgbClr val="313537"/>
                </a:solidFill>
                <a:effectLst/>
                <a:latin typeface="Roboto"/>
                <a:ea typeface="Calibri" panose="020F0502020204030204" pitchFamily="34" charset="0"/>
                <a:cs typeface="Times New Roman" panose="02020603050405020304" pitchFamily="18" charset="0"/>
              </a:rPr>
              <a:t>надругательства </a:t>
            </a:r>
            <a:r>
              <a:rPr lang="ru-RU" sz="1800" b="1" dirty="0">
                <a:effectLst/>
                <a:latin typeface="Calibri" panose="020F0502020204030204" pitchFamily="34" charset="0"/>
                <a:ea typeface="Calibri" panose="020F0502020204030204" pitchFamily="34" charset="0"/>
                <a:cs typeface="Times New Roman" panose="02020603050405020304" pitchFamily="18" charset="0"/>
              </a:rPr>
              <a:t>для сотрудников ООН и организаций, которые аффилированы с ООН? </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Варианты ответа для каждого:</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ru-RU" sz="1800" dirty="0">
                <a:effectLst/>
                <a:latin typeface="Calibri" panose="020F0502020204030204" pitchFamily="34" charset="0"/>
                <a:ea typeface="Calibri" panose="020F0502020204030204" pitchFamily="34" charset="0"/>
                <a:cs typeface="Times New Roman" panose="02020603050405020304" pitchFamily="18" charset="0"/>
              </a:rPr>
              <a:t>ДА, всегда являются</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ru-RU" sz="1800" dirty="0">
                <a:effectLst/>
                <a:latin typeface="Calibri" panose="020F0502020204030204" pitchFamily="34" charset="0"/>
                <a:ea typeface="Calibri" panose="020F0502020204030204" pitchFamily="34" charset="0"/>
                <a:cs typeface="Times New Roman" panose="02020603050405020304" pitchFamily="18" charset="0"/>
              </a:rPr>
              <a:t>НЕТ, никогда не являются</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b="1" dirty="0">
                <a:effectLst/>
                <a:latin typeface="Calibri" panose="020F0502020204030204" pitchFamily="34" charset="0"/>
                <a:ea typeface="Calibri" panose="020F0502020204030204" pitchFamily="34" charset="0"/>
                <a:cs typeface="Times New Roman" panose="02020603050405020304" pitchFamily="18" charset="0"/>
              </a:rPr>
              <a:t>ВЫБЕРИТЕ ТОЛЬКО 1 ВАРИАНТ:</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 Секс с лицами младше 16 лет </a:t>
            </a:r>
            <a:r>
              <a:rPr lang="ru-RU" sz="1800" b="1" dirty="0">
                <a:effectLst/>
                <a:latin typeface="Calibri" panose="020F0502020204030204" pitchFamily="34" charset="0"/>
                <a:ea typeface="Calibri" panose="020F0502020204030204" pitchFamily="34" charset="0"/>
                <a:cs typeface="Times New Roman" panose="02020603050405020304" pitchFamily="18" charset="0"/>
              </a:rPr>
              <a:t>(Ответ: Да)</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 Секс лицами старше 16 лет, но младше 18 лет </a:t>
            </a:r>
            <a:r>
              <a:rPr lang="ru-RU" sz="1800" b="1" dirty="0">
                <a:effectLst/>
                <a:latin typeface="Calibri" panose="020F0502020204030204" pitchFamily="34" charset="0"/>
                <a:ea typeface="Calibri" panose="020F0502020204030204" pitchFamily="34" charset="0"/>
                <a:cs typeface="Times New Roman" panose="02020603050405020304" pitchFamily="18" charset="0"/>
              </a:rPr>
              <a:t>(Ответ: Да)</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 Добровольные сексуальные отношения с членами сообщества старше 18 лет </a:t>
            </a:r>
            <a:r>
              <a:rPr lang="ru-RU" sz="1800" b="1" dirty="0">
                <a:effectLst/>
                <a:latin typeface="Calibri" panose="020F0502020204030204" pitchFamily="34" charset="0"/>
                <a:ea typeface="Calibri" panose="020F0502020204030204" pitchFamily="34" charset="0"/>
                <a:cs typeface="Times New Roman" panose="02020603050405020304" pitchFamily="18" charset="0"/>
              </a:rPr>
              <a:t>(Ответ: </a:t>
            </a:r>
            <a:r>
              <a:rPr lang="kk-KZ" sz="1800" b="1" dirty="0">
                <a:effectLst/>
                <a:latin typeface="Calibri" panose="020F0502020204030204" pitchFamily="34" charset="0"/>
                <a:ea typeface="Calibri" panose="020F0502020204030204" pitchFamily="34" charset="0"/>
                <a:cs typeface="Times New Roman" panose="02020603050405020304" pitchFamily="18" charset="0"/>
              </a:rPr>
              <a:t>НЕТ</a:t>
            </a:r>
            <a:r>
              <a:rPr lang="ru-RU" sz="1800" b="1"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 Секс с работниками/работницами секс-услуг </a:t>
            </a:r>
            <a:r>
              <a:rPr lang="ru-RU" sz="1800" b="1" dirty="0">
                <a:effectLst/>
                <a:latin typeface="Calibri" panose="020F0502020204030204" pitchFamily="34" charset="0"/>
                <a:ea typeface="Calibri" panose="020F0502020204030204" pitchFamily="34" charset="0"/>
                <a:cs typeface="Times New Roman" panose="02020603050405020304" pitchFamily="18" charset="0"/>
              </a:rPr>
              <a:t>(Ответ: Да)</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 Секс с лицом, которое сказало, что ему 20 лет, но по факту 17 лет (</a:t>
            </a:r>
            <a:r>
              <a:rPr lang="ru-RU" sz="1800" b="1" dirty="0">
                <a:effectLst/>
                <a:latin typeface="Calibri" panose="020F0502020204030204" pitchFamily="34" charset="0"/>
                <a:ea typeface="Calibri" panose="020F0502020204030204" pitchFamily="34" charset="0"/>
                <a:cs typeface="Times New Roman" panose="02020603050405020304" pitchFamily="18" charset="0"/>
              </a:rPr>
              <a:t>Ответ: Да)</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 Предоставление подарков, работы, денег, помощи в обмен на секс </a:t>
            </a:r>
            <a:r>
              <a:rPr lang="ru-RU" sz="1800" b="1" dirty="0">
                <a:effectLst/>
                <a:latin typeface="Calibri" panose="020F0502020204030204" pitchFamily="34" charset="0"/>
                <a:ea typeface="Calibri" panose="020F0502020204030204" pitchFamily="34" charset="0"/>
                <a:cs typeface="Times New Roman" panose="02020603050405020304" pitchFamily="18" charset="0"/>
              </a:rPr>
              <a:t>(Ответ: Да)</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b="1" dirty="0">
                <a:effectLst/>
                <a:latin typeface="Calibri" panose="020F0502020204030204" pitchFamily="34" charset="0"/>
                <a:ea typeface="Calibri" panose="020F0502020204030204" pitchFamily="34" charset="0"/>
                <a:cs typeface="Times New Roman" panose="02020603050405020304" pitchFamily="18" charset="0"/>
              </a:rPr>
              <a:t>9. В каких ситуациях сотрудники ООН и организаций, аффилированных  с ООН, обязаны сообщать о СЭН?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1. Только если они могут доказать факт совершения СЭН</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2. Только если это сотрудник из Вашей организации</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3. Во всех ситуациях, когда имеются РАЗУМНЫЕ подозрения в отношении коллеги, в своем и в любом другом агентстве ООЕ, а также в любой другой организации вне системы ООН</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b="1" dirty="0">
                <a:effectLst/>
                <a:latin typeface="Calibri" panose="020F0502020204030204" pitchFamily="34" charset="0"/>
                <a:ea typeface="Calibri" panose="020F0502020204030204" pitchFamily="34" charset="0"/>
                <a:cs typeface="Times New Roman" panose="02020603050405020304" pitchFamily="18" charset="0"/>
              </a:rPr>
              <a:t>ОТВЕТ: 3</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b="1" dirty="0">
                <a:effectLst/>
                <a:latin typeface="Calibri" panose="020F0502020204030204" pitchFamily="34" charset="0"/>
                <a:ea typeface="Calibri" panose="020F0502020204030204" pitchFamily="34" charset="0"/>
                <a:cs typeface="Times New Roman" panose="02020603050405020304" pitchFamily="18" charset="0"/>
              </a:rPr>
              <a:t>10. Все сотрудники ООН и организаций, аффилированных с ООН, ОБЯЗАНЫ:</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1. Знать Стандарты поведения ООН </a:t>
            </a:r>
            <a:r>
              <a:rPr lang="kk-KZ" sz="1800" dirty="0">
                <a:effectLst/>
                <a:latin typeface="Calibri" panose="020F0502020204030204" pitchFamily="34" charset="0"/>
                <a:ea typeface="Calibri" panose="020F0502020204030204" pitchFamily="34" charset="0"/>
                <a:cs typeface="Times New Roman" panose="02020603050405020304" pitchFamily="18" charset="0"/>
              </a:rPr>
              <a:t>против СЭН</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2. Соблюдать Стандарты поведения ООН </a:t>
            </a:r>
            <a:r>
              <a:rPr lang="kk-KZ" sz="1800" dirty="0">
                <a:effectLst/>
                <a:latin typeface="Calibri" panose="020F0502020204030204" pitchFamily="34" charset="0"/>
                <a:ea typeface="Calibri" panose="020F0502020204030204" pitchFamily="34" charset="0"/>
                <a:cs typeface="Times New Roman" panose="02020603050405020304" pitchFamily="18" charset="0"/>
              </a:rPr>
              <a:t>против СЭН</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kk-KZ" sz="1800" dirty="0">
                <a:effectLst/>
                <a:latin typeface="Calibri" panose="020F0502020204030204" pitchFamily="34" charset="0"/>
                <a:ea typeface="Calibri" panose="020F0502020204030204" pitchFamily="34" charset="0"/>
                <a:cs typeface="Times New Roman" panose="02020603050405020304" pitchFamily="18" charset="0"/>
              </a:rPr>
              <a:t>3. Сообщать о СЭН, совершенном сотрудником ООН или коллегой</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kk-KZ" sz="1800" dirty="0">
                <a:effectLst/>
                <a:latin typeface="Calibri" panose="020F0502020204030204" pitchFamily="34" charset="0"/>
                <a:ea typeface="Calibri" panose="020F0502020204030204" pitchFamily="34" charset="0"/>
                <a:cs typeface="Times New Roman" panose="02020603050405020304" pitchFamily="18" charset="0"/>
              </a:rPr>
              <a:t>4. Сотрудничать с сотрудниками ООН по расследованиюпо СЭН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kk-KZ" sz="1800" dirty="0">
                <a:effectLst/>
                <a:latin typeface="Calibri" panose="020F0502020204030204" pitchFamily="34" charset="0"/>
                <a:ea typeface="Calibri" panose="020F0502020204030204" pitchFamily="34" charset="0"/>
                <a:cs typeface="Times New Roman" panose="02020603050405020304" pitchFamily="18" charset="0"/>
              </a:rPr>
              <a:t>5. Все вышеперечисленное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39700" lvl="0" indent="0" algn="l" rtl="0">
              <a:spcBef>
                <a:spcPts val="0"/>
              </a:spcBef>
              <a:spcAft>
                <a:spcPts val="0"/>
              </a:spcAft>
              <a:buSzPts val="1400"/>
              <a:buNone/>
            </a:pPr>
            <a:r>
              <a:rPr lang="ru-RU" b="1" baseline="0" dirty="0"/>
              <a:t>Ответ: 5</a:t>
            </a:r>
            <a:endParaRPr lang="en-US" b="1" baseline="0" dirty="0"/>
          </a:p>
        </p:txBody>
      </p:sp>
      <p:sp>
        <p:nvSpPr>
          <p:cNvPr id="157" name="Google Shape;157;g5aded743d9_1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6318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На этом слайде будут размещены ответы</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96591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Варианты ответов:</a:t>
            </a:r>
          </a:p>
          <a:p>
            <a:pPr>
              <a:lnSpc>
                <a:spcPct val="107000"/>
              </a:lnSpc>
              <a:spcAft>
                <a:spcPts val="800"/>
              </a:spcAft>
            </a:pP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Последствия для пострадавших от СЭН:</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ru-RU" sz="1800" b="1" dirty="0">
                <a:solidFill>
                  <a:srgbClr val="282828"/>
                </a:solidFill>
                <a:effectLst/>
                <a:latin typeface="Times New Roman" panose="02020603050405020304" pitchFamily="18" charset="0"/>
                <a:ea typeface="Times New Roman" panose="02020603050405020304" pitchFamily="18" charset="0"/>
                <a:cs typeface="Times New Roman" panose="02020603050405020304" pitchFamily="18" charset="0"/>
              </a:rPr>
              <a:t>Физический вред: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Ушибы и травмы</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Проблемы с репродуктивной системой</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Нежелательная беременность</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Сексуальная дисфункция.</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Заражение ВИЧ</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Другие инфекции, передающиеся половым путем.</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ru-RU" sz="1800" b="1" dirty="0">
                <a:solidFill>
                  <a:srgbClr val="282828"/>
                </a:solidFill>
                <a:effectLst/>
                <a:latin typeface="Times New Roman" panose="02020603050405020304" pitchFamily="18" charset="0"/>
                <a:ea typeface="Times New Roman" panose="02020603050405020304" pitchFamily="18" charset="0"/>
                <a:cs typeface="Times New Roman" panose="02020603050405020304" pitchFamily="18" charset="0"/>
              </a:rPr>
              <a:t>Эмоциональный и психологический вред</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ru-RU" sz="1800" dirty="0">
                <a:solidFill>
                  <a:srgbClr val="282828"/>
                </a:solidFill>
                <a:effectLst/>
                <a:latin typeface="Times New Roman" panose="02020603050405020304" pitchFamily="18" charset="0"/>
                <a:ea typeface="Times New Roman" panose="02020603050405020304" pitchFamily="18" charset="0"/>
                <a:cs typeface="Times New Roman" panose="02020603050405020304" pitchFamily="18" charset="0"/>
              </a:rPr>
              <a:t>• Чувство стыда и вины</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ru-RU" sz="1800" dirty="0">
                <a:solidFill>
                  <a:srgbClr val="282828"/>
                </a:solidFill>
                <a:effectLst/>
                <a:latin typeface="Times New Roman" panose="02020603050405020304" pitchFamily="18" charset="0"/>
                <a:ea typeface="Times New Roman" panose="02020603050405020304" pitchFamily="18" charset="0"/>
                <a:cs typeface="Times New Roman" panose="02020603050405020304" pitchFamily="18" charset="0"/>
              </a:rPr>
              <a:t>• Низкая самооценка</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ru-RU" sz="1800" dirty="0">
                <a:solidFill>
                  <a:srgbClr val="282828"/>
                </a:solidFill>
                <a:effectLst/>
                <a:latin typeface="Times New Roman" panose="02020603050405020304" pitchFamily="18" charset="0"/>
                <a:ea typeface="Times New Roman" panose="02020603050405020304" pitchFamily="18" charset="0"/>
                <a:cs typeface="Times New Roman" panose="02020603050405020304" pitchFamily="18" charset="0"/>
              </a:rPr>
              <a:t>• Беспокойство</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ru-RU" sz="1800" dirty="0">
                <a:solidFill>
                  <a:srgbClr val="282828"/>
                </a:solidFill>
                <a:effectLst/>
                <a:latin typeface="Times New Roman" panose="02020603050405020304" pitchFamily="18" charset="0"/>
                <a:ea typeface="Times New Roman" panose="02020603050405020304" pitchFamily="18" charset="0"/>
                <a:cs typeface="Times New Roman" panose="02020603050405020304" pitchFamily="18" charset="0"/>
              </a:rPr>
              <a:t>• Депрессия</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ru-RU" sz="1800" dirty="0">
                <a:solidFill>
                  <a:srgbClr val="282828"/>
                </a:solidFill>
                <a:effectLst/>
                <a:latin typeface="Times New Roman" panose="02020603050405020304" pitchFamily="18" charset="0"/>
                <a:ea typeface="Times New Roman" panose="02020603050405020304" pitchFamily="18" charset="0"/>
                <a:cs typeface="Times New Roman" panose="02020603050405020304" pitchFamily="18" charset="0"/>
              </a:rPr>
              <a:t>• Расстройства пищевого поведения и сна.</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ru-RU" sz="1800" dirty="0">
                <a:solidFill>
                  <a:srgbClr val="282828"/>
                </a:solidFill>
                <a:effectLst/>
                <a:latin typeface="Times New Roman" panose="02020603050405020304" pitchFamily="18" charset="0"/>
                <a:ea typeface="Times New Roman" panose="02020603050405020304" pitchFamily="18" charset="0"/>
                <a:cs typeface="Times New Roman" panose="02020603050405020304" pitchFamily="18" charset="0"/>
              </a:rPr>
              <a:t>• Суицидальное поведение и членовредительство</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ru-RU" sz="1800" dirty="0">
                <a:solidFill>
                  <a:srgbClr val="282828"/>
                </a:solidFill>
                <a:effectLst/>
                <a:latin typeface="Times New Roman" panose="02020603050405020304" pitchFamily="18" charset="0"/>
                <a:ea typeface="Times New Roman" panose="02020603050405020304" pitchFamily="18" charset="0"/>
                <a:cs typeface="Times New Roman" panose="02020603050405020304" pitchFamily="18" charset="0"/>
              </a:rPr>
              <a:t>• Злоупотребление алкоголем и наркотиками</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ru-RU" sz="1800" dirty="0">
                <a:solidFill>
                  <a:srgbClr val="282828"/>
                </a:solidFill>
                <a:effectLst/>
                <a:latin typeface="Times New Roman" panose="02020603050405020304" pitchFamily="18" charset="0"/>
                <a:ea typeface="Times New Roman" panose="02020603050405020304" pitchFamily="18" charset="0"/>
                <a:cs typeface="Times New Roman" panose="02020603050405020304" pitchFamily="18" charset="0"/>
              </a:rPr>
              <a:t>• Небезопасное сексуальное поведение</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ru-RU" sz="1800" dirty="0">
                <a:solidFill>
                  <a:srgbClr val="282828"/>
                </a:solidFill>
                <a:effectLst/>
                <a:latin typeface="Times New Roman" panose="02020603050405020304" pitchFamily="18" charset="0"/>
                <a:ea typeface="Times New Roman" panose="02020603050405020304" pitchFamily="18" charset="0"/>
                <a:cs typeface="Times New Roman" panose="02020603050405020304" pitchFamily="18" charset="0"/>
              </a:rPr>
              <a:t>• Посттравматическое стрессовое расстройство (ПТСР).</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ru-RU" sz="1800" dirty="0">
                <a:solidFill>
                  <a:srgbClr val="282828"/>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ru-RU" sz="1800" b="1" dirty="0">
                <a:solidFill>
                  <a:srgbClr val="282828"/>
                </a:solidFill>
                <a:effectLst/>
                <a:latin typeface="Times New Roman" panose="02020603050405020304" pitchFamily="18" charset="0"/>
                <a:ea typeface="Calibri" panose="020F0502020204030204" pitchFamily="34" charset="0"/>
                <a:cs typeface="Times New Roman" panose="02020603050405020304" pitchFamily="18" charset="0"/>
              </a:rPr>
              <a:t>Социальный вред</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Во многих странах существуют строгие социальные нормы в отношении ожидаемого поведения женщин, мужчин, девочек и мальчиков. Когда происходит сексуальная эксплуатация и насилие, семьи и общины могут наказывать жертв за нарушение этих социальных норм.</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Жертвы могут:</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Быть избитым своими семьями</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быть вынужденным покинуть дом</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Теряют финансовую поддержку своей семьи</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подвергаться остракизму со стороны своих сообществ</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Воздействие на детей, рожденных в результате СЭН:</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ru-RU" sz="1800" dirty="0">
                <a:solidFill>
                  <a:srgbClr val="313537"/>
                </a:solidFill>
                <a:effectLst/>
                <a:latin typeface="Times New Roman" panose="02020603050405020304" pitchFamily="18" charset="0"/>
                <a:ea typeface="Times New Roman" panose="02020603050405020304" pitchFamily="18" charset="0"/>
                <a:cs typeface="Times New Roman" panose="02020603050405020304" pitchFamily="18" charset="0"/>
              </a:rPr>
              <a:t>- Трудная жизненная ситуация (жизнь в бедности)</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ru-RU" sz="1800" dirty="0">
                <a:solidFill>
                  <a:srgbClr val="313537"/>
                </a:solidFill>
                <a:effectLst/>
                <a:latin typeface="Times New Roman" panose="02020603050405020304" pitchFamily="18" charset="0"/>
                <a:ea typeface="Times New Roman" panose="02020603050405020304" pitchFamily="18" charset="0"/>
                <a:cs typeface="Times New Roman" panose="02020603050405020304" pitchFamily="18" charset="0"/>
              </a:rPr>
              <a:t>- Психо-социальная травма, недостаток внимания и небрежное отношение со стороны матери и других родственников</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ru-RU" sz="1800" dirty="0">
                <a:solidFill>
                  <a:srgbClr val="313537"/>
                </a:solidFill>
                <a:effectLst/>
                <a:latin typeface="Times New Roman" panose="02020603050405020304" pitchFamily="18" charset="0"/>
                <a:ea typeface="Times New Roman" panose="02020603050405020304" pitchFamily="18" charset="0"/>
                <a:cs typeface="Times New Roman" panose="02020603050405020304" pitchFamily="18" charset="0"/>
              </a:rPr>
              <a:t>- Риск стать жертвой педофилии и бытового насилия, вовлечение в проституцию и иные преступления</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Последствия для сотрудников ООН и партнеров ООН:</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100"/>
              <a:buFont typeface="+mj-lt"/>
              <a:buAutoNum type="arabicPeriod"/>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Они потеряют работу и больше не смогут работать на ООН.</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100"/>
              <a:buFont typeface="+mj-lt"/>
              <a:buAutoNum type="arabicPeriod"/>
            </a:pPr>
            <a:r>
              <a:rPr lang="ru-RU" sz="1800" dirty="0">
                <a:effectLst/>
                <a:latin typeface="Times New Roman" panose="02020603050405020304" pitchFamily="18" charset="0"/>
                <a:ea typeface="Calibri" panose="020F0502020204030204" pitchFamily="34" charset="0"/>
              </a:rPr>
              <a:t>Они подвергнутся уголовному преследованию.</a:t>
            </a:r>
            <a:endParaRPr lang="en-US" sz="1800" dirty="0">
              <a:effectLst/>
              <a:latin typeface="Times New Roman" panose="02020603050405020304" pitchFamily="18" charset="0"/>
              <a:ea typeface="Calibri" panose="020F0502020204030204" pitchFamily="34" charset="0"/>
            </a:endParaRPr>
          </a:p>
          <a:p>
            <a:pPr marL="342900" lvl="0" indent="-342900" fontAlgn="base">
              <a:lnSpc>
                <a:spcPct val="107000"/>
              </a:lnSpc>
              <a:spcAft>
                <a:spcPts val="800"/>
              </a:spcAft>
              <a:buSzPts val="1100"/>
              <a:buFont typeface="+mj-lt"/>
              <a:buAutoNum type="arabicPeriod"/>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Возникнет риск для их здоровья и безопасности: </a:t>
            </a:r>
            <a:r>
              <a:rPr lang="ru-RU" sz="1800" dirty="0">
                <a:solidFill>
                  <a:srgbClr val="313537"/>
                </a:solidFill>
                <a:effectLst/>
                <a:latin typeface="Times New Roman" panose="02020603050405020304" pitchFamily="18" charset="0"/>
                <a:ea typeface="Times New Roman" panose="02020603050405020304" pitchFamily="18" charset="0"/>
                <a:cs typeface="Times New Roman" panose="02020603050405020304" pitchFamily="18" charset="0"/>
              </a:rPr>
              <a:t>Риск возмездия со стороны сообщества, Риск заразиться ВИЧ или ЗППП</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100"/>
              <a:buFont typeface="+mj-lt"/>
              <a:buAutoNum type="arabicPeriod"/>
            </a:pPr>
            <a:r>
              <a:rPr lang="ru-RU" sz="1800" dirty="0">
                <a:solidFill>
                  <a:srgbClr val="000000"/>
                </a:solidFill>
                <a:effectLst/>
                <a:latin typeface="Times New Roman" panose="02020603050405020304" pitchFamily="18" charset="0"/>
                <a:ea typeface="Calibri" panose="020F0502020204030204" pitchFamily="34" charset="0"/>
              </a:rPr>
              <a:t>Будет нанесен ущерб их личной жизни. </a:t>
            </a:r>
            <a:endParaRPr lang="en-US" sz="1800" dirty="0">
              <a:effectLst/>
              <a:latin typeface="Times New Roman" panose="02020603050405020304" pitchFamily="18" charset="0"/>
              <a:ea typeface="Calibri" panose="020F0502020204030204" pitchFamily="34" charset="0"/>
            </a:endParaRPr>
          </a:p>
          <a:p>
            <a:pPr marL="342900" lvl="0" indent="-342900" fontAlgn="base">
              <a:lnSpc>
                <a:spcPct val="107000"/>
              </a:lnSpc>
              <a:spcAft>
                <a:spcPts val="800"/>
              </a:spcAft>
              <a:buSzPts val="1100"/>
              <a:buFont typeface="+mj-lt"/>
              <a:buAutoNum type="arabicPeriod"/>
            </a:pPr>
            <a:r>
              <a:rPr lang="ru-RU" sz="1800" dirty="0">
                <a:solidFill>
                  <a:srgbClr val="313537"/>
                </a:solidFill>
                <a:effectLst/>
                <a:latin typeface="Times New Roman" panose="02020603050405020304" pitchFamily="18" charset="0"/>
                <a:ea typeface="Times New Roman" panose="02020603050405020304" pitchFamily="18" charset="0"/>
              </a:rPr>
              <a:t>Коллеги </a:t>
            </a:r>
            <a:r>
              <a:rPr lang="ru-RU" sz="1800" dirty="0" err="1">
                <a:solidFill>
                  <a:srgbClr val="313537"/>
                </a:solidFill>
                <a:effectLst/>
                <a:latin typeface="Times New Roman" panose="02020603050405020304" pitchFamily="18" charset="0"/>
                <a:ea typeface="Times New Roman" panose="02020603050405020304" pitchFamily="18" charset="0"/>
              </a:rPr>
              <a:t>абьюзера</a:t>
            </a:r>
            <a:r>
              <a:rPr lang="ru-RU" sz="1800" dirty="0">
                <a:solidFill>
                  <a:srgbClr val="313537"/>
                </a:solidFill>
                <a:effectLst/>
                <a:latin typeface="Times New Roman" panose="02020603050405020304" pitchFamily="18" charset="0"/>
                <a:ea typeface="Times New Roman" panose="02020603050405020304" pitchFamily="18" charset="0"/>
              </a:rPr>
              <a:t> тоже могут подвергнуться возмездию со стороны сообщества бенефициаров</a:t>
            </a:r>
            <a:endParaRPr lang="en-US" sz="1800" dirty="0">
              <a:effectLst/>
              <a:latin typeface="Times New Roman" panose="02020603050405020304" pitchFamily="18" charset="0"/>
              <a:ea typeface="Calibri" panose="020F0502020204030204" pitchFamily="34" charset="0"/>
            </a:endParaRPr>
          </a:p>
          <a:p>
            <a:pPr algn="ctr" fontAlgn="base">
              <a:lnSpc>
                <a:spcPct val="107000"/>
              </a:lnSpc>
              <a:spcAft>
                <a:spcPts val="800"/>
              </a:spcAft>
            </a:pPr>
            <a:r>
              <a:rPr lang="ru-RU" sz="1800" dirty="0">
                <a:solidFill>
                  <a:srgbClr val="313537"/>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ru-RU" sz="1800" b="1" dirty="0">
                <a:solidFill>
                  <a:srgbClr val="313537"/>
                </a:solidFill>
                <a:effectLst/>
                <a:latin typeface="Times New Roman" panose="02020603050405020304" pitchFamily="18" charset="0"/>
                <a:ea typeface="Times New Roman" panose="02020603050405020304" pitchFamily="18" charset="0"/>
                <a:cs typeface="Times New Roman" panose="02020603050405020304" pitchFamily="18" charset="0"/>
              </a:rPr>
              <a:t>Последствия для ООН и организаций партнеров ООН и всему сектору оказания помощи</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Ущерб репутации и доверию к ООН и ее партнерам</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ru-RU" sz="1800" dirty="0">
                <a:effectLst/>
                <a:latin typeface="Times New Roman" panose="02020603050405020304" pitchFamily="18" charset="0"/>
                <a:ea typeface="Calibri" panose="020F0502020204030204" pitchFamily="34" charset="0"/>
              </a:rPr>
              <a:t>Ущерб мандату защиты населения</a:t>
            </a:r>
            <a:endParaRPr lang="en-US" sz="1800" dirty="0">
              <a:effectLst/>
              <a:latin typeface="Times New Roman" panose="02020603050405020304" pitchFamily="18" charset="0"/>
              <a:ea typeface="Calibri" panose="020F0502020204030204" pitchFamily="34" charset="0"/>
            </a:endParaRPr>
          </a:p>
          <a:p>
            <a:pPr marL="342900" lvl="0" indent="-342900">
              <a:lnSpc>
                <a:spcPct val="107000"/>
              </a:lnSpc>
              <a:spcAft>
                <a:spcPts val="800"/>
              </a:spcAft>
              <a:buFont typeface="+mj-lt"/>
              <a:buAutoNum type="arabicPeriod"/>
            </a:pPr>
            <a:r>
              <a:rPr lang="ru-RU" sz="1800" dirty="0">
                <a:effectLst/>
                <a:latin typeface="Times New Roman" panose="02020603050405020304" pitchFamily="18" charset="0"/>
                <a:ea typeface="Calibri" panose="020F0502020204030204" pitchFamily="34" charset="0"/>
              </a:rPr>
              <a:t>Усиление торговли людьми, чтобы предлагать секс-услуги сотрудникам ООН</a:t>
            </a:r>
            <a:endParaRPr lang="en-US" sz="1800" dirty="0">
              <a:effectLst/>
              <a:latin typeface="Times New Roman" panose="02020603050405020304" pitchFamily="18" charset="0"/>
              <a:ea typeface="Calibri" panose="020F0502020204030204" pitchFamily="34" charset="0"/>
            </a:endParaRPr>
          </a:p>
          <a:p>
            <a:pPr marL="342900" lvl="0" indent="-342900">
              <a:lnSpc>
                <a:spcPct val="107000"/>
              </a:lnSpc>
              <a:spcAft>
                <a:spcPts val="800"/>
              </a:spcAft>
              <a:buFont typeface="+mj-lt"/>
              <a:buAutoNum type="arabicPeriod"/>
            </a:pPr>
            <a:r>
              <a:rPr lang="ru-RU" sz="1800" dirty="0">
                <a:effectLst/>
                <a:latin typeface="Times New Roman" panose="02020603050405020304" pitchFamily="18" charset="0"/>
                <a:ea typeface="Calibri" panose="020F0502020204030204" pitchFamily="34" charset="0"/>
              </a:rPr>
              <a:t>Отсутствие поддержки со стороны населения и стран</a:t>
            </a:r>
            <a:endParaRPr lang="en-US" sz="1800" dirty="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26942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ru-RU" dirty="0"/>
              <a:t>Важно с самого начала убедиться в том, что все участники понимают стандартное определение ООН, основанное на Бюллетене ГС. </a:t>
            </a:r>
            <a:r>
              <a:rPr lang="en-US" baseline="0" dirty="0"/>
              <a:t>(2003</a:t>
            </a:r>
            <a:r>
              <a:rPr lang="kk-KZ" baseline="0" dirty="0"/>
              <a:t> г</a:t>
            </a:r>
            <a:r>
              <a:rPr lang="ru-RU" baseline="0" dirty="0"/>
              <a:t>.</a:t>
            </a:r>
            <a:r>
              <a:rPr lang="en-US" baseline="0" dirty="0"/>
              <a:t>). </a:t>
            </a:r>
          </a:p>
          <a:p>
            <a:pPr marL="457200" lvl="0" indent="-317500" algn="l" rtl="0">
              <a:spcBef>
                <a:spcPts val="0"/>
              </a:spcBef>
              <a:spcAft>
                <a:spcPts val="0"/>
              </a:spcAft>
              <a:buSzPts val="1400"/>
              <a:buChar char="●"/>
            </a:pPr>
            <a:r>
              <a:rPr lang="ru-RU" baseline="0" dirty="0"/>
              <a:t>Также убедитесь в том, что участники понимают </a:t>
            </a:r>
            <a:r>
              <a:rPr lang="ru-RU" b="1" baseline="0" dirty="0"/>
              <a:t>разницу между СЭН</a:t>
            </a:r>
            <a:r>
              <a:rPr lang="en-US" b="1" baseline="0" dirty="0"/>
              <a:t> </a:t>
            </a:r>
            <a:r>
              <a:rPr lang="ru-RU" b="1" baseline="0" dirty="0"/>
              <a:t>и сексуальным домогательством</a:t>
            </a:r>
            <a:r>
              <a:rPr lang="en-US" baseline="0" dirty="0"/>
              <a:t>. </a:t>
            </a:r>
            <a:r>
              <a:rPr lang="ru-RU" baseline="0" dirty="0"/>
              <a:t>В обоих случаях, Противоправные сексуальные действия совершаются сотрудниками агентств ООН или его партнерами. Однако лица, пережившие инциденты СЭН, являются бенефициарами или членами сообщества, тогда как лица, пережившие случаи сексуальных домогательств, являются персоналом агентств ООН или самих партнеров. Инструментарий охватывает только инциденты СЭН</a:t>
            </a:r>
            <a:r>
              <a:rPr lang="en-US" baseline="0" dirty="0"/>
              <a:t>. </a:t>
            </a:r>
          </a:p>
          <a:p>
            <a:pPr marL="457200" lvl="0" indent="-317500" algn="l" rtl="0">
              <a:spcBef>
                <a:spcPts val="0"/>
              </a:spcBef>
              <a:spcAft>
                <a:spcPts val="0"/>
              </a:spcAft>
              <a:buSzPts val="1400"/>
              <a:buChar char="●"/>
            </a:pPr>
            <a:r>
              <a:rPr lang="ru-RU" baseline="0" dirty="0"/>
              <a:t>Вы можете также упомянуть, что СЭН</a:t>
            </a:r>
            <a:r>
              <a:rPr lang="en-US" baseline="0" dirty="0"/>
              <a:t> </a:t>
            </a:r>
            <a:r>
              <a:rPr lang="ru-RU" baseline="0" dirty="0"/>
              <a:t>– это одна из </a:t>
            </a:r>
            <a:r>
              <a:rPr lang="ru-RU" b="1" baseline="0" dirty="0"/>
              <a:t>форма Гендерного Насилия</a:t>
            </a:r>
            <a:r>
              <a:rPr lang="en-US" b="1" baseline="0" dirty="0"/>
              <a:t> </a:t>
            </a:r>
            <a:r>
              <a:rPr lang="ru-RU" baseline="0" dirty="0"/>
              <a:t>и может включать </a:t>
            </a:r>
            <a:r>
              <a:rPr lang="en-US" baseline="0" dirty="0"/>
              <a:t>“</a:t>
            </a:r>
            <a:r>
              <a:rPr lang="ru-RU" b="1" baseline="0" dirty="0"/>
              <a:t>нарушение охраны детства</a:t>
            </a:r>
            <a:r>
              <a:rPr lang="en-US" baseline="0" dirty="0"/>
              <a:t>”</a:t>
            </a:r>
            <a:r>
              <a:rPr lang="ru-RU" baseline="0" dirty="0"/>
              <a:t>,</a:t>
            </a:r>
            <a:r>
              <a:rPr lang="en-US" baseline="0" dirty="0"/>
              <a:t> </a:t>
            </a:r>
            <a:r>
              <a:rPr lang="ru-RU" baseline="0" dirty="0"/>
              <a:t>если </a:t>
            </a:r>
            <a:r>
              <a:rPr lang="en-US" baseline="0" dirty="0"/>
              <a:t>“</a:t>
            </a:r>
            <a:r>
              <a:rPr lang="ru-RU" baseline="0" dirty="0"/>
              <a:t>поведение </a:t>
            </a:r>
            <a:r>
              <a:rPr lang="en-US" baseline="0" dirty="0"/>
              <a:t>(</a:t>
            </a:r>
            <a:r>
              <a:rPr lang="ru-RU" baseline="0" dirty="0"/>
              <a:t>персонала организации</a:t>
            </a:r>
            <a:r>
              <a:rPr lang="en-US" baseline="0" dirty="0"/>
              <a:t>) </a:t>
            </a:r>
            <a:r>
              <a:rPr lang="ru-RU" baseline="0" dirty="0"/>
              <a:t>наносит значительный вред ребенку, включая любые виды физического, эмоционального или сексуального надругательства</a:t>
            </a:r>
            <a:r>
              <a:rPr lang="en-US" baseline="0" dirty="0"/>
              <a:t>, </a:t>
            </a:r>
            <a:r>
              <a:rPr lang="ru-RU" baseline="0" dirty="0"/>
              <a:t>халатного отношения или эксплуатации. Таким образом, партнеры должны уделять особое внимание потребностям детей в рамках своих усилий ЗСЭН.</a:t>
            </a:r>
            <a:endParaRPr dirty="0"/>
          </a:p>
        </p:txBody>
      </p:sp>
      <p:sp>
        <p:nvSpPr>
          <p:cNvPr id="116" name="Google Shape;11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3917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0"/>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0"/>
          <p:cNvSpPr txBox="1">
            <a:spLocks noGrp="1"/>
          </p:cNvSpPr>
          <p:nvPr>
            <p:ph type="body" idx="1"/>
          </p:nvPr>
        </p:nvSpPr>
        <p:spPr>
          <a:xfrm rot="5400000">
            <a:off x="1349573" y="-447079"/>
            <a:ext cx="4358879"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1" name="Google Shape;81;p3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612D813-D892-B24D-A0AD-94A6613DEB1F}" type="datetimeFigureOut">
              <a:rPr lang="en-US" smtClean="0"/>
              <a:t>7/26/2021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653DF3-2BF8-7C4D-A591-92D916D8772C}" type="slidenum">
              <a:rPr lang="en-US" smtClean="0"/>
              <a:t>‹#›</a:t>
            </a:fld>
            <a:endParaRPr lang="en-US"/>
          </a:p>
        </p:txBody>
      </p:sp>
    </p:spTree>
    <p:extLst>
      <p:ext uri="{BB962C8B-B14F-4D97-AF65-F5344CB8AC3E}">
        <p14:creationId xmlns:p14="http://schemas.microsoft.com/office/powerpoint/2010/main" val="19126866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12D813-D892-B24D-A0AD-94A6613DEB1F}" type="datetimeFigureOut">
              <a:rPr lang="en-US" smtClean="0"/>
              <a:t>7/26/2021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653DF3-2BF8-7C4D-A591-92D916D8772C}" type="slidenum">
              <a:rPr lang="en-US" smtClean="0"/>
              <a:t>‹#›</a:t>
            </a:fld>
            <a:endParaRPr lang="en-US"/>
          </a:p>
        </p:txBody>
      </p:sp>
    </p:spTree>
    <p:extLst>
      <p:ext uri="{BB962C8B-B14F-4D97-AF65-F5344CB8AC3E}">
        <p14:creationId xmlns:p14="http://schemas.microsoft.com/office/powerpoint/2010/main" val="8413944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12D813-D892-B24D-A0AD-94A6613DEB1F}" type="datetimeFigureOut">
              <a:rPr lang="en-US" smtClean="0"/>
              <a:t>7/26/2021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653DF3-2BF8-7C4D-A591-92D916D8772C}" type="slidenum">
              <a:rPr lang="en-US" smtClean="0"/>
              <a:t>‹#›</a:t>
            </a:fld>
            <a:endParaRPr lang="en-US"/>
          </a:p>
        </p:txBody>
      </p:sp>
    </p:spTree>
    <p:extLst>
      <p:ext uri="{BB962C8B-B14F-4D97-AF65-F5344CB8AC3E}">
        <p14:creationId xmlns:p14="http://schemas.microsoft.com/office/powerpoint/2010/main" val="1364031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612D813-D892-B24D-A0AD-94A6613DEB1F}" type="datetimeFigureOut">
              <a:rPr lang="en-US" smtClean="0"/>
              <a:t>7/26/2021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653DF3-2BF8-7C4D-A591-92D916D8772C}" type="slidenum">
              <a:rPr lang="en-US" smtClean="0"/>
              <a:t>‹#›</a:t>
            </a:fld>
            <a:endParaRPr lang="en-US"/>
          </a:p>
        </p:txBody>
      </p:sp>
    </p:spTree>
    <p:extLst>
      <p:ext uri="{BB962C8B-B14F-4D97-AF65-F5344CB8AC3E}">
        <p14:creationId xmlns:p14="http://schemas.microsoft.com/office/powerpoint/2010/main" val="11623377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612D813-D892-B24D-A0AD-94A6613DEB1F}" type="datetimeFigureOut">
              <a:rPr lang="en-US" smtClean="0"/>
              <a:t>7/26/2021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653DF3-2BF8-7C4D-A591-92D916D8772C}" type="slidenum">
              <a:rPr lang="en-US" smtClean="0"/>
              <a:t>‹#›</a:t>
            </a:fld>
            <a:endParaRPr lang="en-US"/>
          </a:p>
        </p:txBody>
      </p:sp>
    </p:spTree>
    <p:extLst>
      <p:ext uri="{BB962C8B-B14F-4D97-AF65-F5344CB8AC3E}">
        <p14:creationId xmlns:p14="http://schemas.microsoft.com/office/powerpoint/2010/main" val="18993783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612D813-D892-B24D-A0AD-94A6613DEB1F}" type="datetimeFigureOut">
              <a:rPr lang="en-US" smtClean="0"/>
              <a:t>7/26/2021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653DF3-2BF8-7C4D-A591-92D916D8772C}" type="slidenum">
              <a:rPr lang="en-US" smtClean="0"/>
              <a:t>‹#›</a:t>
            </a:fld>
            <a:endParaRPr lang="en-US"/>
          </a:p>
        </p:txBody>
      </p:sp>
    </p:spTree>
    <p:extLst>
      <p:ext uri="{BB962C8B-B14F-4D97-AF65-F5344CB8AC3E}">
        <p14:creationId xmlns:p14="http://schemas.microsoft.com/office/powerpoint/2010/main" val="5077847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12D813-D892-B24D-A0AD-94A6613DEB1F}" type="datetimeFigureOut">
              <a:rPr lang="en-US" smtClean="0"/>
              <a:t>7/26/2021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653DF3-2BF8-7C4D-A591-92D916D8772C}" type="slidenum">
              <a:rPr lang="en-US" smtClean="0"/>
              <a:t>‹#›</a:t>
            </a:fld>
            <a:endParaRPr lang="en-US"/>
          </a:p>
        </p:txBody>
      </p:sp>
    </p:spTree>
    <p:extLst>
      <p:ext uri="{BB962C8B-B14F-4D97-AF65-F5344CB8AC3E}">
        <p14:creationId xmlns:p14="http://schemas.microsoft.com/office/powerpoint/2010/main" val="2375573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12D813-D892-B24D-A0AD-94A6613DEB1F}" type="datetimeFigureOut">
              <a:rPr lang="en-US" smtClean="0"/>
              <a:t>7/26/2021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653DF3-2BF8-7C4D-A591-92D916D8772C}" type="slidenum">
              <a:rPr lang="en-US" smtClean="0"/>
              <a:t>‹#›</a:t>
            </a:fld>
            <a:endParaRPr lang="en-US"/>
          </a:p>
        </p:txBody>
      </p:sp>
    </p:spTree>
    <p:extLst>
      <p:ext uri="{BB962C8B-B14F-4D97-AF65-F5344CB8AC3E}">
        <p14:creationId xmlns:p14="http://schemas.microsoft.com/office/powerpoint/2010/main" val="4546346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12D813-D892-B24D-A0AD-94A6613DEB1F}" type="datetimeFigureOut">
              <a:rPr lang="en-US" smtClean="0"/>
              <a:t>7/26/2021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653DF3-2BF8-7C4D-A591-92D916D8772C}" type="slidenum">
              <a:rPr lang="en-US" smtClean="0"/>
              <a:t>‹#›</a:t>
            </a:fld>
            <a:endParaRPr lang="en-US"/>
          </a:p>
        </p:txBody>
      </p:sp>
    </p:spTree>
    <p:extLst>
      <p:ext uri="{BB962C8B-B14F-4D97-AF65-F5344CB8AC3E}">
        <p14:creationId xmlns:p14="http://schemas.microsoft.com/office/powerpoint/2010/main" val="297309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21"/>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1"/>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22" name="Google Shape;22;p2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12D813-D892-B24D-A0AD-94A6613DEB1F}" type="datetimeFigureOut">
              <a:rPr lang="en-US" smtClean="0"/>
              <a:t>7/26/2021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653DF3-2BF8-7C4D-A591-92D916D8772C}" type="slidenum">
              <a:rPr lang="en-US" smtClean="0"/>
              <a:t>‹#›</a:t>
            </a:fld>
            <a:endParaRPr lang="en-US"/>
          </a:p>
        </p:txBody>
      </p:sp>
    </p:spTree>
    <p:extLst>
      <p:ext uri="{BB962C8B-B14F-4D97-AF65-F5344CB8AC3E}">
        <p14:creationId xmlns:p14="http://schemas.microsoft.com/office/powerpoint/2010/main" val="18345094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12D813-D892-B24D-A0AD-94A6613DEB1F}" type="datetimeFigureOut">
              <a:rPr lang="en-US" smtClean="0"/>
              <a:t>7/26/2021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653DF3-2BF8-7C4D-A591-92D916D8772C}" type="slidenum">
              <a:rPr lang="en-US" smtClean="0"/>
              <a:t>‹#›</a:t>
            </a:fld>
            <a:endParaRPr lang="en-US"/>
          </a:p>
        </p:txBody>
      </p:sp>
    </p:spTree>
    <p:extLst>
      <p:ext uri="{BB962C8B-B14F-4D97-AF65-F5344CB8AC3E}">
        <p14:creationId xmlns:p14="http://schemas.microsoft.com/office/powerpoint/2010/main" val="1177975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22"/>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22"/>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8" name="Google Shape;28;p2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3"/>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3"/>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34" name="Google Shape;34;p2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4"/>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4"/>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0" name="Google Shape;40;p24"/>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1" name="Google Shape;41;p2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5"/>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25"/>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7" name="Google Shape;47;p25"/>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8" name="Google Shape;48;p25"/>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9" name="Google Shape;49;p25"/>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0" name="Google Shape;50;p2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2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2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7"/>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7"/>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61" name="Google Shape;61;p27"/>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2" name="Google Shape;62;p2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9"/>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9"/>
          <p:cNvSpPr txBox="1">
            <a:spLocks noGrp="1"/>
          </p:cNvSpPr>
          <p:nvPr>
            <p:ph type="body" idx="1"/>
          </p:nvPr>
        </p:nvSpPr>
        <p:spPr>
          <a:xfrm rot="5400000">
            <a:off x="2940248" y="-942379"/>
            <a:ext cx="3263504"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5" name="Google Shape;75;p2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9"/>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9"/>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Google Shape;12;p1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3" name="Google Shape;13;p1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4" name="Google Shape;14;p1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F612D813-D892-B24D-A0AD-94A6613DEB1F}" type="datetimeFigureOut">
              <a:rPr lang="en-US" smtClean="0"/>
              <a:t>7/26/2021</a:t>
            </a:fld>
            <a:endParaRPr lang="en-US"/>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BA653DF3-2BF8-7C4D-A591-92D916D8772C}" type="slidenum">
              <a:rPr lang="en-US" smtClean="0"/>
              <a:t>‹#›</a:t>
            </a:fld>
            <a:endParaRPr lang="en-US"/>
          </a:p>
        </p:txBody>
      </p:sp>
    </p:spTree>
    <p:extLst>
      <p:ext uri="{BB962C8B-B14F-4D97-AF65-F5344CB8AC3E}">
        <p14:creationId xmlns:p14="http://schemas.microsoft.com/office/powerpoint/2010/main" val="9057700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8.tmp"/></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hyperlink" Target="https://docs.google.com/forms/d/e/1FAIpQLSfBfVBygLPFQicb2wcgdXRFY424brT4tG3cHMicRJHiJfw6jg/viewform?usp=sf_link" TargetMode="External"/><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9BC2E1-54A0-492B-9E37-314DD4A376BC}"/>
              </a:ext>
            </a:extLst>
          </p:cNvPr>
          <p:cNvPicPr>
            <a:picLocks noChangeAspect="1"/>
          </p:cNvPicPr>
          <p:nvPr/>
        </p:nvPicPr>
        <p:blipFill>
          <a:blip r:embed="rId3"/>
          <a:stretch>
            <a:fillRect/>
          </a:stretch>
        </p:blipFill>
        <p:spPr>
          <a:xfrm>
            <a:off x="3171825" y="1244837"/>
            <a:ext cx="5972175" cy="3898663"/>
          </a:xfrm>
          <a:prstGeom prst="rect">
            <a:avLst/>
          </a:prstGeom>
        </p:spPr>
      </p:pic>
      <p:sp>
        <p:nvSpPr>
          <p:cNvPr id="7" name="Google Shape;90;p3">
            <a:extLst>
              <a:ext uri="{FF2B5EF4-FFF2-40B4-BE49-F238E27FC236}">
                <a16:creationId xmlns:a16="http://schemas.microsoft.com/office/drawing/2014/main" id="{59390C12-C7BB-4C3D-9DB7-1B247EEB1AEB}"/>
              </a:ext>
            </a:extLst>
          </p:cNvPr>
          <p:cNvSpPr txBox="1"/>
          <p:nvPr/>
        </p:nvSpPr>
        <p:spPr>
          <a:xfrm>
            <a:off x="0" y="1448987"/>
            <a:ext cx="3171825" cy="3683799"/>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3400"/>
              <a:buFont typeface="Arial"/>
              <a:buNone/>
            </a:pPr>
            <a:r>
              <a:rPr lang="ru-RU" sz="2800" b="1" dirty="0">
                <a:solidFill>
                  <a:srgbClr val="000000"/>
                </a:solidFill>
                <a:effectLst/>
                <a:latin typeface="Calibri" panose="020F0502020204030204" pitchFamily="34" charset="0"/>
                <a:ea typeface="Calibri" panose="020F0502020204030204" pitchFamily="34" charset="0"/>
              </a:rPr>
              <a:t>Обучение по защите от сексуальной эксплуатации и надругательств (</a:t>
            </a:r>
            <a:r>
              <a:rPr lang="kk-KZ" sz="2800" b="1">
                <a:solidFill>
                  <a:srgbClr val="000000"/>
                </a:solidFill>
                <a:effectLst/>
                <a:latin typeface="Calibri" panose="020F0502020204030204" pitchFamily="34" charset="0"/>
                <a:ea typeface="Calibri" panose="020F0502020204030204" pitchFamily="34" charset="0"/>
              </a:rPr>
              <a:t>ЗСЭН</a:t>
            </a:r>
            <a:r>
              <a:rPr lang="kk-KZ" sz="2800" b="1" dirty="0">
                <a:solidFill>
                  <a:srgbClr val="000000"/>
                </a:solidFill>
                <a:effectLst/>
                <a:latin typeface="Calibri" panose="020F0502020204030204" pitchFamily="34" charset="0"/>
                <a:ea typeface="Calibri" panose="020F0502020204030204" pitchFamily="34" charset="0"/>
              </a:rPr>
              <a:t>) </a:t>
            </a:r>
            <a:r>
              <a:rPr lang="ru-RU" sz="2800" b="1" dirty="0">
                <a:solidFill>
                  <a:srgbClr val="000000"/>
                </a:solidFill>
                <a:effectLst/>
                <a:latin typeface="Calibri" panose="020F0502020204030204" pitchFamily="34" charset="0"/>
                <a:ea typeface="Calibri" panose="020F0502020204030204" pitchFamily="34" charset="0"/>
              </a:rPr>
              <a:t>и проведению Оценки ЗСЭСН </a:t>
            </a:r>
            <a:r>
              <a:rPr lang="kk-KZ" sz="2800" b="1" dirty="0">
                <a:solidFill>
                  <a:srgbClr val="000000"/>
                </a:solidFill>
                <a:effectLst/>
                <a:latin typeface="Calibri" panose="020F0502020204030204" pitchFamily="34" charset="0"/>
                <a:ea typeface="Calibri" panose="020F0502020204030204" pitchFamily="34" charset="0"/>
              </a:rPr>
              <a:t>для </a:t>
            </a:r>
            <a:r>
              <a:rPr lang="ru-RU" sz="2800" b="1" dirty="0">
                <a:solidFill>
                  <a:srgbClr val="000000"/>
                </a:solidFill>
                <a:effectLst/>
                <a:latin typeface="Calibri" panose="020F0502020204030204" pitchFamily="34" charset="0"/>
                <a:ea typeface="Calibri" panose="020F0502020204030204" pitchFamily="34" charset="0"/>
              </a:rPr>
              <a:t>партнеров ЮНФПА</a:t>
            </a:r>
            <a:endParaRPr sz="4000" b="1" dirty="0">
              <a:solidFill>
                <a:schemeClr val="tx1"/>
              </a:solidFill>
            </a:endParaRPr>
          </a:p>
        </p:txBody>
      </p:sp>
      <p:sp>
        <p:nvSpPr>
          <p:cNvPr id="11" name="Google Shape;162;g5aded743d9_1_8">
            <a:extLst>
              <a:ext uri="{FF2B5EF4-FFF2-40B4-BE49-F238E27FC236}">
                <a16:creationId xmlns:a16="http://schemas.microsoft.com/office/drawing/2014/main" id="{B6803F98-B112-4A8D-9871-43904263F9D8}"/>
              </a:ext>
            </a:extLst>
          </p:cNvPr>
          <p:cNvSpPr txBox="1"/>
          <p:nvPr/>
        </p:nvSpPr>
        <p:spPr>
          <a:xfrm>
            <a:off x="6655443" y="4518285"/>
            <a:ext cx="2349854" cy="625215"/>
          </a:xfrm>
          <a:prstGeom prst="rect">
            <a:avLst/>
          </a:prstGeom>
          <a:noFill/>
          <a:ln>
            <a:noFill/>
          </a:ln>
        </p:spPr>
        <p:txBody>
          <a:bodyPr spcFirstLastPara="1" wrap="square" lIns="91425" tIns="45700" rIns="91425" bIns="45700" anchor="t" anchorCtr="0">
            <a:noAutofit/>
          </a:bodyPr>
          <a:lstStyle/>
          <a:p>
            <a:pPr marL="0" lvl="0" indent="0" algn="ctr" rtl="0">
              <a:lnSpc>
                <a:spcPct val="130000"/>
              </a:lnSpc>
              <a:spcBef>
                <a:spcPts val="0"/>
              </a:spcBef>
              <a:spcAft>
                <a:spcPts val="0"/>
              </a:spcAft>
              <a:buNone/>
            </a:pPr>
            <a:r>
              <a:rPr lang="kk-KZ" sz="2400" b="1" dirty="0">
                <a:solidFill>
                  <a:schemeClr val="bg1"/>
                </a:solidFill>
              </a:rPr>
              <a:t>Июнь </a:t>
            </a:r>
            <a:r>
              <a:rPr lang="ru-RU" sz="2400" b="1" dirty="0">
                <a:solidFill>
                  <a:schemeClr val="bg1"/>
                </a:solidFill>
              </a:rPr>
              <a:t>2021 г.</a:t>
            </a:r>
            <a:endParaRPr sz="2400" b="1" dirty="0">
              <a:solidFill>
                <a:schemeClr val="bg1"/>
              </a:solidFill>
            </a:endParaRPr>
          </a:p>
        </p:txBody>
      </p:sp>
      <p:pic>
        <p:nvPicPr>
          <p:cNvPr id="3" name="Picture 2" descr="A picture containing text, clipart, vector graphics&#10;&#10;Description automatically generated">
            <a:extLst>
              <a:ext uri="{FF2B5EF4-FFF2-40B4-BE49-F238E27FC236}">
                <a16:creationId xmlns:a16="http://schemas.microsoft.com/office/drawing/2014/main" id="{1BCEB8DF-3457-4752-A8CA-43BC2A51A9DC}"/>
              </a:ext>
            </a:extLst>
          </p:cNvPr>
          <p:cNvPicPr>
            <a:picLocks noChangeAspect="1"/>
          </p:cNvPicPr>
          <p:nvPr/>
        </p:nvPicPr>
        <p:blipFill>
          <a:blip r:embed="rId4"/>
          <a:stretch>
            <a:fillRect/>
          </a:stretch>
        </p:blipFill>
        <p:spPr>
          <a:xfrm>
            <a:off x="0" y="10713"/>
            <a:ext cx="3171825" cy="1438275"/>
          </a:xfrm>
          <a:prstGeom prst="rect">
            <a:avLst/>
          </a:prstGeom>
        </p:spPr>
      </p:pic>
    </p:spTree>
    <p:extLst>
      <p:ext uri="{BB962C8B-B14F-4D97-AF65-F5344CB8AC3E}">
        <p14:creationId xmlns:p14="http://schemas.microsoft.com/office/powerpoint/2010/main" val="15309410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t="-9000" b="-9000"/>
          </a:stretch>
        </a:blipFill>
        <a:effectLst/>
      </p:bgPr>
    </p:bg>
    <p:spTree>
      <p:nvGrpSpPr>
        <p:cNvPr id="1" name="Shape 128"/>
        <p:cNvGrpSpPr/>
        <p:nvPr/>
      </p:nvGrpSpPr>
      <p:grpSpPr>
        <a:xfrm>
          <a:off x="0" y="0"/>
          <a:ext cx="0" cy="0"/>
          <a:chOff x="0" y="0"/>
          <a:chExt cx="0" cy="0"/>
        </a:xfrm>
      </p:grpSpPr>
      <p:sp>
        <p:nvSpPr>
          <p:cNvPr id="131" name="Google Shape;131;g5aded743d9_0_599"/>
          <p:cNvSpPr txBox="1">
            <a:spLocks noGrp="1"/>
          </p:cNvSpPr>
          <p:nvPr>
            <p:ph type="sldNum" idx="12"/>
          </p:nvPr>
        </p:nvSpPr>
        <p:spPr>
          <a:xfrm>
            <a:off x="375790" y="4758315"/>
            <a:ext cx="2133600" cy="273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sz="900">
                <a:solidFill>
                  <a:schemeClr val="lt1"/>
                </a:solidFill>
                <a:latin typeface="Calibri"/>
                <a:ea typeface="Calibri"/>
                <a:cs typeface="Calibri"/>
                <a:sym typeface="Calibri"/>
              </a:rPr>
              <a:t>10</a:t>
            </a:fld>
            <a:endParaRPr sz="900">
              <a:solidFill>
                <a:schemeClr val="lt1"/>
              </a:solidFill>
              <a:latin typeface="Calibri"/>
              <a:ea typeface="Calibri"/>
              <a:cs typeface="Calibri"/>
              <a:sym typeface="Calibri"/>
            </a:endParaRPr>
          </a:p>
        </p:txBody>
      </p:sp>
      <p:sp>
        <p:nvSpPr>
          <p:cNvPr id="7" name="Google Shape;99;p8">
            <a:extLst>
              <a:ext uri="{FF2B5EF4-FFF2-40B4-BE49-F238E27FC236}">
                <a16:creationId xmlns:a16="http://schemas.microsoft.com/office/drawing/2014/main" id="{8F741C6F-6E4E-4427-8A21-2282745457D5}"/>
              </a:ext>
            </a:extLst>
          </p:cNvPr>
          <p:cNvSpPr txBox="1"/>
          <p:nvPr/>
        </p:nvSpPr>
        <p:spPr>
          <a:xfrm>
            <a:off x="356499" y="1823575"/>
            <a:ext cx="5852160" cy="1502722"/>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3600"/>
              <a:buFont typeface="Arial"/>
              <a:buNone/>
            </a:pPr>
            <a:r>
              <a:rPr lang="en-GB" sz="3600" dirty="0">
                <a:solidFill>
                  <a:schemeClr val="tx1"/>
                </a:solidFill>
              </a:rPr>
              <a:t>C</a:t>
            </a:r>
            <a:r>
              <a:rPr lang="ru-RU" sz="3600" dirty="0" err="1">
                <a:solidFill>
                  <a:schemeClr val="tx1"/>
                </a:solidFill>
              </a:rPr>
              <a:t>ессия</a:t>
            </a:r>
            <a:r>
              <a:rPr lang="en-US" sz="3600" dirty="0">
                <a:solidFill>
                  <a:schemeClr val="tx1"/>
                </a:solidFill>
              </a:rPr>
              <a:t> </a:t>
            </a:r>
            <a:r>
              <a:rPr lang="ru-RU" sz="3600" dirty="0">
                <a:solidFill>
                  <a:schemeClr val="tx1"/>
                </a:solidFill>
              </a:rPr>
              <a:t>2</a:t>
            </a:r>
            <a:r>
              <a:rPr lang="en-US" sz="3600" dirty="0">
                <a:solidFill>
                  <a:schemeClr val="tx1"/>
                </a:solidFill>
              </a:rPr>
              <a:t>:</a:t>
            </a:r>
          </a:p>
          <a:p>
            <a:pPr lvl="0">
              <a:lnSpc>
                <a:spcPct val="90000"/>
              </a:lnSpc>
              <a:buClr>
                <a:schemeClr val="dk1"/>
              </a:buClr>
              <a:buSzPts val="1100"/>
            </a:pPr>
            <a:r>
              <a:rPr lang="ru-RU" sz="3600" dirty="0">
                <a:solidFill>
                  <a:schemeClr val="tx1"/>
                </a:solidFill>
              </a:rPr>
              <a:t>Приоритетные области защиты от ЗСЭСН</a:t>
            </a:r>
          </a:p>
          <a:p>
            <a:pPr marL="0" marR="0" lvl="0" indent="0" algn="l" rtl="0">
              <a:lnSpc>
                <a:spcPct val="90000"/>
              </a:lnSpc>
              <a:spcBef>
                <a:spcPts val="0"/>
              </a:spcBef>
              <a:spcAft>
                <a:spcPts val="0"/>
              </a:spcAft>
              <a:buClr>
                <a:schemeClr val="lt1"/>
              </a:buClr>
              <a:buSzPts val="3600"/>
              <a:buFont typeface="Arial"/>
              <a:buNone/>
            </a:pPr>
            <a:endParaRPr sz="2400" dirty="0">
              <a:solidFill>
                <a:schemeClr val="tx1"/>
              </a:solidFill>
            </a:endParaRPr>
          </a:p>
        </p:txBody>
      </p:sp>
      <p:sp>
        <p:nvSpPr>
          <p:cNvPr id="8" name="Google Shape;333;g58a3ee7669_0_24">
            <a:extLst>
              <a:ext uri="{FF2B5EF4-FFF2-40B4-BE49-F238E27FC236}">
                <a16:creationId xmlns:a16="http://schemas.microsoft.com/office/drawing/2014/main" id="{45C25492-0F83-4C28-9485-5D1CC49B7BAA}"/>
              </a:ext>
            </a:extLst>
          </p:cNvPr>
          <p:cNvSpPr txBox="1">
            <a:spLocks noGrp="1"/>
          </p:cNvSpPr>
          <p:nvPr>
            <p:ph type="ftr" idx="11"/>
          </p:nvPr>
        </p:nvSpPr>
        <p:spPr>
          <a:xfrm>
            <a:off x="6805914" y="4841867"/>
            <a:ext cx="1880886" cy="18558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ru-RU" sz="900" b="0" dirty="0">
                <a:solidFill>
                  <a:schemeClr val="tx1"/>
                </a:solidFill>
                <a:latin typeface="Arial"/>
                <a:ea typeface="Arial"/>
                <a:cs typeface="Arial"/>
                <a:sym typeface="Arial"/>
              </a:rPr>
              <a:t>Обучение по </a:t>
            </a:r>
            <a:r>
              <a:rPr lang="ru-RU" dirty="0">
                <a:solidFill>
                  <a:schemeClr val="tx1"/>
                </a:solidFill>
                <a:latin typeface="Arial"/>
                <a:ea typeface="Arial"/>
                <a:cs typeface="Arial"/>
                <a:sym typeface="Arial"/>
              </a:rPr>
              <a:t>Оценке </a:t>
            </a:r>
            <a:r>
              <a:rPr lang="ru-RU" sz="900" b="0" dirty="0">
                <a:solidFill>
                  <a:schemeClr val="tx1"/>
                </a:solidFill>
                <a:latin typeface="Arial"/>
                <a:ea typeface="Arial"/>
                <a:cs typeface="Arial"/>
                <a:sym typeface="Arial"/>
              </a:rPr>
              <a:t>ЗСЭН</a:t>
            </a:r>
            <a:r>
              <a:rPr lang="en-US" sz="900" b="0" dirty="0">
                <a:solidFill>
                  <a:srgbClr val="7F7F7F"/>
                </a:solidFill>
                <a:latin typeface="Arial"/>
                <a:ea typeface="Arial"/>
                <a:cs typeface="Arial"/>
                <a:sym typeface="Arial"/>
              </a:rPr>
              <a:t> </a:t>
            </a:r>
            <a:endParaRPr sz="900" b="0" dirty="0">
              <a:solidFill>
                <a:srgbClr val="2899FC"/>
              </a:solidFill>
              <a:latin typeface="Arial"/>
              <a:ea typeface="Arial"/>
              <a:cs typeface="Arial"/>
              <a:sym typeface="Arial"/>
            </a:endParaRPr>
          </a:p>
        </p:txBody>
      </p:sp>
    </p:spTree>
    <p:extLst>
      <p:ext uri="{BB962C8B-B14F-4D97-AF65-F5344CB8AC3E}">
        <p14:creationId xmlns:p14="http://schemas.microsoft.com/office/powerpoint/2010/main" val="24815246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3" name="Picture 2" descr="Application&#10;&#10;Description automatically generated with medium confidence">
            <a:extLst>
              <a:ext uri="{FF2B5EF4-FFF2-40B4-BE49-F238E27FC236}">
                <a16:creationId xmlns:a16="http://schemas.microsoft.com/office/drawing/2014/main" id="{867DCCA9-F9FD-4335-A0CE-A1A6D7229830}"/>
              </a:ext>
            </a:extLst>
          </p:cNvPr>
          <p:cNvPicPr>
            <a:picLocks noChangeAspect="1"/>
          </p:cNvPicPr>
          <p:nvPr/>
        </p:nvPicPr>
        <p:blipFill>
          <a:blip r:embed="rId3"/>
          <a:stretch>
            <a:fillRect/>
          </a:stretch>
        </p:blipFill>
        <p:spPr>
          <a:xfrm>
            <a:off x="1" y="0"/>
            <a:ext cx="9144000" cy="5143500"/>
          </a:xfrm>
          <a:prstGeom prst="rect">
            <a:avLst/>
          </a:prstGeom>
        </p:spPr>
      </p:pic>
      <p:sp>
        <p:nvSpPr>
          <p:cNvPr id="138" name="Google Shape;138;g5aded743d9_0_1701"/>
          <p:cNvSpPr txBox="1"/>
          <p:nvPr/>
        </p:nvSpPr>
        <p:spPr>
          <a:xfrm>
            <a:off x="457200" y="205979"/>
            <a:ext cx="8229600" cy="857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Font typeface="Arial"/>
              <a:buNone/>
            </a:pPr>
            <a:endParaRPr sz="1800">
              <a:solidFill>
                <a:srgbClr val="0099FF"/>
              </a:solidFill>
            </a:endParaRPr>
          </a:p>
          <a:p>
            <a:pPr marL="0" marR="0" lvl="0" indent="0" algn="l" rtl="0">
              <a:lnSpc>
                <a:spcPct val="90000"/>
              </a:lnSpc>
              <a:spcBef>
                <a:spcPts val="0"/>
              </a:spcBef>
              <a:spcAft>
                <a:spcPts val="0"/>
              </a:spcAft>
              <a:buClr>
                <a:srgbClr val="0099FF"/>
              </a:buClr>
              <a:buSzPts val="3600"/>
              <a:buFont typeface="Arial"/>
              <a:buNone/>
            </a:pPr>
            <a:endParaRPr sz="3000">
              <a:solidFill>
                <a:srgbClr val="0099FF"/>
              </a:solidFill>
            </a:endParaRPr>
          </a:p>
        </p:txBody>
      </p:sp>
      <p:sp>
        <p:nvSpPr>
          <p:cNvPr id="139" name="Google Shape;139;g5aded743d9_0_1701"/>
          <p:cNvSpPr txBox="1">
            <a:spLocks noGrp="1"/>
          </p:cNvSpPr>
          <p:nvPr>
            <p:ph type="sldNum" idx="12"/>
          </p:nvPr>
        </p:nvSpPr>
        <p:spPr>
          <a:xfrm>
            <a:off x="375790" y="4758315"/>
            <a:ext cx="2133600" cy="273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sz="900">
                <a:solidFill>
                  <a:srgbClr val="7F7F7F"/>
                </a:solidFill>
                <a:latin typeface="Calibri"/>
                <a:ea typeface="Calibri"/>
                <a:cs typeface="Calibri"/>
                <a:sym typeface="Calibri"/>
              </a:rPr>
              <a:t>11</a:t>
            </a:fld>
            <a:endParaRPr sz="900">
              <a:solidFill>
                <a:srgbClr val="7F7F7F"/>
              </a:solidFill>
              <a:latin typeface="Calibri"/>
              <a:ea typeface="Calibri"/>
              <a:cs typeface="Calibri"/>
              <a:sym typeface="Calibri"/>
            </a:endParaRPr>
          </a:p>
        </p:txBody>
      </p:sp>
      <p:sp>
        <p:nvSpPr>
          <p:cNvPr id="142" name="Google Shape;142;g5aded743d9_0_1701"/>
          <p:cNvSpPr txBox="1"/>
          <p:nvPr/>
        </p:nvSpPr>
        <p:spPr>
          <a:xfrm>
            <a:off x="-1" y="-3556"/>
            <a:ext cx="3422469" cy="4548851"/>
          </a:xfrm>
          <a:prstGeom prst="rect">
            <a:avLst/>
          </a:prstGeom>
          <a:solidFill>
            <a:schemeClr val="lt1"/>
          </a:solidFill>
          <a:ln>
            <a:noFill/>
          </a:ln>
        </p:spPr>
        <p:txBody>
          <a:bodyPr spcFirstLastPara="1" wrap="square" lIns="91425" tIns="45700" rIns="91425" bIns="45700" anchor="t" anchorCtr="0">
            <a:noAutofit/>
          </a:bodyPr>
          <a:lstStyle/>
          <a:p>
            <a:pPr lvl="0">
              <a:lnSpc>
                <a:spcPct val="90000"/>
              </a:lnSpc>
            </a:pPr>
            <a:r>
              <a:rPr lang="en-US" sz="1800" b="0" i="0" dirty="0">
                <a:solidFill>
                  <a:schemeClr val="tx1"/>
                </a:solidFill>
                <a:effectLst/>
                <a:latin typeface="Roboto" panose="02000000000000000000" pitchFamily="2" charset="0"/>
              </a:rPr>
              <a:t> </a:t>
            </a:r>
            <a:r>
              <a:rPr lang="ru-RU" sz="1600" dirty="0">
                <a:solidFill>
                  <a:schemeClr val="tx1"/>
                </a:solidFill>
                <a:latin typeface="Roboto" panose="02000000000000000000" pitchFamily="2" charset="0"/>
              </a:rPr>
              <a:t>«ЮНФПА категорически не приемлет все формы сексуальных проступков, независимо от того, совершены ли они в отношении получателя помощи или коллеги. Сексуальная эксплуатация и надругательство, а также сексуальные домогательства нарушают права человека и являются предательством основных ценностей ООН. Интересы и достоинство пострадавших определяют подход ЮНФПА к предотвращению, реагированию и помощи»</a:t>
            </a:r>
            <a:endParaRPr lang="en-US" sz="1600" b="1" i="1" dirty="0">
              <a:solidFill>
                <a:schemeClr val="tx1"/>
              </a:solidFill>
            </a:endParaRPr>
          </a:p>
          <a:p>
            <a:pPr lvl="0" algn="r">
              <a:lnSpc>
                <a:spcPct val="90000"/>
              </a:lnSpc>
            </a:pPr>
            <a:r>
              <a:rPr lang="ru-RU" sz="1600" dirty="0">
                <a:solidFill>
                  <a:schemeClr val="tx1"/>
                </a:solidFill>
              </a:rPr>
              <a:t>Д-р Наталия Канем</a:t>
            </a:r>
            <a:endParaRPr lang="en-US" sz="1600" dirty="0">
              <a:solidFill>
                <a:schemeClr val="tx1"/>
              </a:solidFill>
            </a:endParaRPr>
          </a:p>
          <a:p>
            <a:pPr lvl="0" algn="r">
              <a:lnSpc>
                <a:spcPct val="90000"/>
              </a:lnSpc>
            </a:pPr>
            <a:r>
              <a:rPr lang="ru-RU" sz="1600" dirty="0">
                <a:solidFill>
                  <a:schemeClr val="tx1"/>
                </a:solidFill>
              </a:rPr>
              <a:t>Исполнительный директор ЮНФПА</a:t>
            </a:r>
            <a:endParaRPr lang="en-US" sz="1600" dirty="0">
              <a:solidFill>
                <a:schemeClr val="tx1"/>
              </a:solidFill>
            </a:endParaRPr>
          </a:p>
          <a:p>
            <a:pPr marL="0" lvl="0" indent="0" algn="l" rtl="0">
              <a:lnSpc>
                <a:spcPct val="90000"/>
              </a:lnSpc>
              <a:spcBef>
                <a:spcPts val="0"/>
              </a:spcBef>
              <a:spcAft>
                <a:spcPts val="0"/>
              </a:spcAft>
              <a:buNone/>
            </a:pPr>
            <a:endParaRPr lang="en-US" sz="1800" b="1" i="1" dirty="0">
              <a:solidFill>
                <a:schemeClr val="tx1"/>
              </a:solidFill>
            </a:endParaRPr>
          </a:p>
          <a:p>
            <a:pPr lvl="0" algn="r">
              <a:lnSpc>
                <a:spcPct val="115000"/>
              </a:lnSpc>
              <a:buClr>
                <a:schemeClr val="dk1"/>
              </a:buClr>
              <a:buSzPts val="1100"/>
            </a:pPr>
            <a:endParaRPr lang="en-US" sz="2400" dirty="0">
              <a:solidFill>
                <a:schemeClr val="bg1"/>
              </a:solidFill>
            </a:endParaRPr>
          </a:p>
          <a:p>
            <a:pPr marL="0" lvl="0" indent="0" algn="l" rtl="0">
              <a:lnSpc>
                <a:spcPct val="90000"/>
              </a:lnSpc>
              <a:spcBef>
                <a:spcPts val="0"/>
              </a:spcBef>
              <a:spcAft>
                <a:spcPts val="0"/>
              </a:spcAft>
              <a:buNone/>
            </a:pPr>
            <a:endParaRPr lang="en-US" sz="1800" b="1" i="1" dirty="0">
              <a:solidFill>
                <a:schemeClr val="tx1"/>
              </a:solidFill>
            </a:endParaRPr>
          </a:p>
          <a:p>
            <a:pPr marL="0" lvl="0" indent="0" algn="l" rtl="0">
              <a:lnSpc>
                <a:spcPct val="90000"/>
              </a:lnSpc>
              <a:spcBef>
                <a:spcPts val="0"/>
              </a:spcBef>
              <a:spcAft>
                <a:spcPts val="0"/>
              </a:spcAft>
              <a:buNone/>
            </a:pPr>
            <a:endParaRPr sz="1800" b="1" i="1" dirty="0">
              <a:solidFill>
                <a:schemeClr val="tx1"/>
              </a:solidFill>
            </a:endParaRPr>
          </a:p>
          <a:p>
            <a:pPr marL="0" lvl="0" indent="0" algn="r" rtl="0">
              <a:lnSpc>
                <a:spcPct val="115000"/>
              </a:lnSpc>
              <a:spcBef>
                <a:spcPts val="0"/>
              </a:spcBef>
              <a:spcAft>
                <a:spcPts val="0"/>
              </a:spcAft>
              <a:buNone/>
            </a:pPr>
            <a:endParaRPr sz="1800" dirty="0">
              <a:solidFill>
                <a:schemeClr val="bg1"/>
              </a:solidFill>
            </a:endParaRPr>
          </a:p>
          <a:p>
            <a:pPr marL="0" marR="0" lvl="0" indent="0" algn="l" rtl="0">
              <a:lnSpc>
                <a:spcPct val="100000"/>
              </a:lnSpc>
              <a:spcBef>
                <a:spcPts val="1000"/>
              </a:spcBef>
              <a:spcAft>
                <a:spcPts val="0"/>
              </a:spcAft>
              <a:buNone/>
            </a:pPr>
            <a:endParaRPr sz="2000" dirty="0">
              <a:solidFill>
                <a:schemeClr val="bg1"/>
              </a:solidFill>
            </a:endParaRPr>
          </a:p>
        </p:txBody>
      </p:sp>
      <p:sp>
        <p:nvSpPr>
          <p:cNvPr id="10" name="Google Shape;333;g58a3ee7669_0_24"/>
          <p:cNvSpPr txBox="1">
            <a:spLocks/>
          </p:cNvSpPr>
          <p:nvPr/>
        </p:nvSpPr>
        <p:spPr>
          <a:xfrm>
            <a:off x="5943600" y="4905951"/>
            <a:ext cx="2895600" cy="2739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pPr algn="r"/>
            <a:r>
              <a:rPr lang="ru-RU" dirty="0">
                <a:solidFill>
                  <a:schemeClr val="bg1"/>
                </a:solidFill>
                <a:latin typeface="Arial"/>
                <a:ea typeface="Arial"/>
                <a:cs typeface="Arial"/>
                <a:sym typeface="Arial"/>
              </a:rPr>
              <a:t>Обучение по Оценке ЗСЭН</a:t>
            </a:r>
            <a:endParaRPr lang="en-US" dirty="0">
              <a:solidFill>
                <a:srgbClr val="2899FC"/>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g5aded743d9_0_1691"/>
          <p:cNvSpPr txBox="1"/>
          <p:nvPr/>
        </p:nvSpPr>
        <p:spPr>
          <a:xfrm>
            <a:off x="457200" y="111285"/>
            <a:ext cx="8229600" cy="594600"/>
          </a:xfrm>
          <a:prstGeom prst="rect">
            <a:avLst/>
          </a:prstGeom>
          <a:noFill/>
          <a:ln>
            <a:noFill/>
          </a:ln>
        </p:spPr>
        <p:txBody>
          <a:bodyPr spcFirstLastPara="1" wrap="square" lIns="91425" tIns="45700" rIns="91425" bIns="45700" anchor="t" anchorCtr="0">
            <a:noAutofit/>
          </a:bodyPr>
          <a:lstStyle/>
          <a:p>
            <a:r>
              <a:rPr lang="ru-RU" sz="1800" b="1" dirty="0">
                <a:solidFill>
                  <a:schemeClr val="accent2"/>
                </a:solidFill>
                <a:effectLst/>
                <a:latin typeface="Times New Roman" panose="02020603050405020304" pitchFamily="18" charset="0"/>
                <a:ea typeface="Times New Roman" panose="02020603050405020304" pitchFamily="18" charset="0"/>
              </a:rPr>
              <a:t>ПРОТОКОЛ ОРГАНИЗАЦИИ ОБЪЕДИНЕННЫХ НАЦИЙ О ЗАЯВЛЕНИЯХ О СЕКСУАЛЬНОЙ ЭКСПЛУАТАЦИИ И СЕКСУАЛЬНЫХ НАДРУГАТЕЛЬСТВАХ С УЧАСТИЕМ ПАРТНЕРОВ ПО РЕАЛИЗАЦИИ ПРОГРАММ</a:t>
            </a:r>
            <a:r>
              <a:rPr lang="en-US" sz="1800" b="0" i="0" u="none" strike="noStrike" baseline="0" dirty="0">
                <a:solidFill>
                  <a:schemeClr val="accent2"/>
                </a:solidFill>
                <a:latin typeface="Arial" panose="020B0604020202020204" pitchFamily="34" charset="0"/>
              </a:rPr>
              <a:t> </a:t>
            </a:r>
            <a:endParaRPr lang="ru-RU" sz="1800" b="0" i="0" u="none" strike="noStrike" baseline="0" dirty="0">
              <a:solidFill>
                <a:schemeClr val="accent2"/>
              </a:solidFill>
              <a:latin typeface="Arial" panose="020B0604020202020204" pitchFamily="34" charset="0"/>
            </a:endParaRPr>
          </a:p>
          <a:p>
            <a:endParaRPr lang="en-US" sz="1800" b="0" i="0" u="none" strike="noStrike" baseline="0" dirty="0">
              <a:solidFill>
                <a:srgbClr val="0099FF"/>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1. </a:t>
            </a:r>
            <a:r>
              <a:rPr lang="ru-RU" sz="1800" dirty="0">
                <a:effectLst/>
                <a:latin typeface="Times New Roman" panose="02020603050405020304" pitchFamily="18" charset="0"/>
                <a:ea typeface="Times New Roman" panose="02020603050405020304" pitchFamily="18" charset="0"/>
              </a:rPr>
              <a:t>В настоящем протоколе изложены </a:t>
            </a:r>
            <a:r>
              <a:rPr lang="ru-RU" sz="1800" b="1" dirty="0">
                <a:effectLst/>
                <a:latin typeface="Times New Roman" panose="02020603050405020304" pitchFamily="18" charset="0"/>
                <a:ea typeface="Times New Roman" panose="02020603050405020304" pitchFamily="18" charset="0"/>
              </a:rPr>
              <a:t>требования ООН, </a:t>
            </a:r>
            <a:r>
              <a:rPr lang="ru-RU" sz="1800" dirty="0">
                <a:effectLst/>
                <a:latin typeface="Times New Roman" panose="02020603050405020304" pitchFamily="18" charset="0"/>
                <a:ea typeface="Times New Roman" panose="02020603050405020304" pitchFamily="18" charset="0"/>
              </a:rPr>
              <a:t>в том числе ее фондов и программ (совместно именуются «ООН»), которые </a:t>
            </a:r>
            <a:r>
              <a:rPr lang="ru-RU" sz="1800" b="1" dirty="0">
                <a:effectLst/>
                <a:latin typeface="Times New Roman" panose="02020603050405020304" pitchFamily="18" charset="0"/>
                <a:ea typeface="Times New Roman" panose="02020603050405020304" pitchFamily="18" charset="0"/>
              </a:rPr>
              <a:t>в ходе работы с  партнерами по реализации применяются с целью обеспечить необходимые меры </a:t>
            </a:r>
            <a:r>
              <a:rPr lang="ru-RU" sz="1800" dirty="0">
                <a:effectLst/>
                <a:latin typeface="Times New Roman" panose="02020603050405020304" pitchFamily="18" charset="0"/>
                <a:ea typeface="Times New Roman" panose="02020603050405020304" pitchFamily="18" charset="0"/>
              </a:rPr>
              <a:t>и </a:t>
            </a:r>
            <a:r>
              <a:rPr lang="ru-RU" sz="1800" b="1" dirty="0">
                <a:effectLst/>
                <a:latin typeface="Times New Roman" panose="02020603050405020304" pitchFamily="18" charset="0"/>
                <a:ea typeface="Times New Roman" panose="02020603050405020304" pitchFamily="18" charset="0"/>
              </a:rPr>
              <a:t>действия для предотвращения сексуальной эксплуатации и сексуальных надругательств </a:t>
            </a:r>
            <a:r>
              <a:rPr lang="ru-RU" sz="1800" dirty="0">
                <a:effectLst/>
                <a:latin typeface="Times New Roman" panose="02020603050405020304" pitchFamily="18" charset="0"/>
                <a:ea typeface="Times New Roman" panose="02020603050405020304" pitchFamily="18" charset="0"/>
              </a:rPr>
              <a:t>(СЭСН).</a:t>
            </a:r>
          </a:p>
          <a:p>
            <a:r>
              <a:rPr lang="ru-RU" sz="1800" dirty="0">
                <a:latin typeface="Arial" panose="020B0604020202020204" pitchFamily="34" charset="0"/>
              </a:rPr>
              <a:t>… </a:t>
            </a:r>
            <a:endParaRPr lang="en-US" sz="1800" dirty="0">
              <a:latin typeface="Arial" panose="020B0604020202020204" pitchFamily="34" charset="0"/>
            </a:endParaRPr>
          </a:p>
          <a:p>
            <a:pPr algn="just"/>
            <a:r>
              <a:rPr lang="en-US" sz="1800" b="0" i="0" u="none" strike="noStrike" baseline="0" dirty="0">
                <a:solidFill>
                  <a:srgbClr val="000000"/>
                </a:solidFill>
                <a:latin typeface="Arial" panose="020B0604020202020204" pitchFamily="34" charset="0"/>
              </a:rPr>
              <a:t>3. </a:t>
            </a:r>
            <a:r>
              <a:rPr lang="ru-RU" sz="1800" b="1" dirty="0">
                <a:effectLst/>
                <a:latin typeface="Times New Roman" panose="02020603050405020304" pitchFamily="18" charset="0"/>
                <a:ea typeface="Times New Roman" panose="02020603050405020304" pitchFamily="18" charset="0"/>
              </a:rPr>
              <a:t>ООН не поддерживает партнерские отношения с организациями</a:t>
            </a:r>
            <a:r>
              <a:rPr lang="ru-RU" sz="1800" dirty="0">
                <a:effectLst/>
                <a:latin typeface="Times New Roman" panose="02020603050405020304" pitchFamily="18" charset="0"/>
                <a:ea typeface="Times New Roman" panose="02020603050405020304" pitchFamily="18" charset="0"/>
              </a:rPr>
              <a:t>, которые не</a:t>
            </a:r>
            <a:r>
              <a:rPr lang="en-US" sz="1800" dirty="0">
                <a:effectLst/>
                <a:latin typeface="Times New Roman" panose="02020603050405020304" pitchFamily="18" charset="0"/>
                <a:ea typeface="Times New Roman" panose="02020603050405020304" pitchFamily="18" charset="0"/>
              </a:rPr>
              <a:t> </a:t>
            </a:r>
            <a:r>
              <a:rPr lang="ru-RU" sz="1800" dirty="0">
                <a:effectLst/>
                <a:latin typeface="Times New Roman" panose="02020603050405020304" pitchFamily="18" charset="0"/>
                <a:ea typeface="Times New Roman" panose="02020603050405020304" pitchFamily="18" charset="0"/>
              </a:rPr>
              <a:t>принимают мер </a:t>
            </a:r>
            <a:r>
              <a:rPr lang="ru-RU" sz="1800" b="1" dirty="0">
                <a:effectLst/>
                <a:latin typeface="Times New Roman" panose="02020603050405020304" pitchFamily="18" charset="0"/>
                <a:ea typeface="Times New Roman" panose="02020603050405020304" pitchFamily="18" charset="0"/>
              </a:rPr>
              <a:t>по предотвращению сексуальной эксплуатации или сексуальных надругательств</a:t>
            </a:r>
            <a:r>
              <a:rPr lang="ru-RU" sz="1800" dirty="0">
                <a:effectLst/>
                <a:latin typeface="Times New Roman" panose="02020603050405020304" pitchFamily="18" charset="0"/>
                <a:ea typeface="Times New Roman" panose="02020603050405020304" pitchFamily="18" charset="0"/>
              </a:rPr>
              <a:t>, не расследуют заявления об этом или не принимают мер к исправлению ситуации. Непринятие таких мер и </a:t>
            </a:r>
            <a:r>
              <a:rPr lang="ru-RU" sz="1800" dirty="0" err="1">
                <a:effectLst/>
                <a:latin typeface="Times New Roman" panose="02020603050405020304" pitchFamily="18" charset="0"/>
                <a:ea typeface="Times New Roman" panose="02020603050405020304" pitchFamily="18" charset="0"/>
              </a:rPr>
              <a:t>нерасследование</a:t>
            </a:r>
            <a:r>
              <a:rPr lang="ru-RU" sz="1800" dirty="0">
                <a:effectLst/>
                <a:latin typeface="Times New Roman" panose="02020603050405020304" pitchFamily="18" charset="0"/>
                <a:ea typeface="Times New Roman" panose="02020603050405020304" pitchFamily="18" charset="0"/>
              </a:rPr>
              <a:t> таких заявлений дает основания </a:t>
            </a:r>
            <a:r>
              <a:rPr lang="ru-RU" sz="1800" b="1" dirty="0">
                <a:effectLst/>
                <a:latin typeface="Times New Roman" panose="02020603050405020304" pitchFamily="18" charset="0"/>
                <a:ea typeface="Times New Roman" panose="02020603050405020304" pitchFamily="18" charset="0"/>
              </a:rPr>
              <a:t>для расторжения любого соглашения о сотрудничестве с</a:t>
            </a:r>
            <a:r>
              <a:rPr lang="en-US" sz="1800" b="1" dirty="0">
                <a:effectLst/>
                <a:latin typeface="Times New Roman" panose="02020603050405020304" pitchFamily="18" charset="0"/>
                <a:ea typeface="Times New Roman" panose="02020603050405020304" pitchFamily="18" charset="0"/>
              </a:rPr>
              <a:t> </a:t>
            </a:r>
            <a:r>
              <a:rPr lang="ru-RU" sz="1800" b="1" dirty="0">
                <a:effectLst/>
                <a:latin typeface="Times New Roman" panose="02020603050405020304" pitchFamily="18" charset="0"/>
                <a:ea typeface="Times New Roman" panose="02020603050405020304" pitchFamily="18" charset="0"/>
              </a:rPr>
              <a:t>ООН.</a:t>
            </a:r>
            <a:r>
              <a:rPr lang="en-US" sz="2400" b="1" dirty="0">
                <a:effectLst/>
              </a:rPr>
              <a:t> </a:t>
            </a:r>
            <a:endParaRPr lang="en-US" sz="1800" b="1" i="0" u="none" strike="noStrike" baseline="0" dirty="0">
              <a:solidFill>
                <a:srgbClr val="000000"/>
              </a:solidFill>
              <a:latin typeface="Arial" panose="020B0604020202020204" pitchFamily="34" charset="0"/>
            </a:endParaRPr>
          </a:p>
        </p:txBody>
      </p:sp>
      <p:sp>
        <p:nvSpPr>
          <p:cNvPr id="150" name="Google Shape;150;g5aded743d9_0_1691"/>
          <p:cNvSpPr txBox="1">
            <a:spLocks noGrp="1"/>
          </p:cNvSpPr>
          <p:nvPr>
            <p:ph type="sldNum" idx="12"/>
          </p:nvPr>
        </p:nvSpPr>
        <p:spPr>
          <a:xfrm>
            <a:off x="375790" y="4758315"/>
            <a:ext cx="2133600" cy="273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sz="900">
                <a:solidFill>
                  <a:srgbClr val="7F7F7F"/>
                </a:solidFill>
                <a:latin typeface="Calibri"/>
                <a:ea typeface="Calibri"/>
                <a:cs typeface="Calibri"/>
                <a:sym typeface="Calibri"/>
              </a:rPr>
              <a:t>12</a:t>
            </a:fld>
            <a:endParaRPr sz="900" dirty="0">
              <a:solidFill>
                <a:srgbClr val="7F7F7F"/>
              </a:solidFill>
              <a:latin typeface="Calibri"/>
              <a:ea typeface="Calibri"/>
              <a:cs typeface="Calibri"/>
              <a:sym typeface="Calibri"/>
            </a:endParaRPr>
          </a:p>
        </p:txBody>
      </p:sp>
      <p:sp>
        <p:nvSpPr>
          <p:cNvPr id="5" name="Google Shape;333;g58a3ee7669_0_24">
            <a:extLst>
              <a:ext uri="{FF2B5EF4-FFF2-40B4-BE49-F238E27FC236}">
                <a16:creationId xmlns:a16="http://schemas.microsoft.com/office/drawing/2014/main" id="{5B2F2678-5A48-4AA5-94C1-4C124AB9D4BA}"/>
              </a:ext>
            </a:extLst>
          </p:cNvPr>
          <p:cNvSpPr txBox="1">
            <a:spLocks noGrp="1"/>
          </p:cNvSpPr>
          <p:nvPr>
            <p:ph type="ftr" idx="11"/>
          </p:nvPr>
        </p:nvSpPr>
        <p:spPr>
          <a:xfrm>
            <a:off x="6805914" y="4841867"/>
            <a:ext cx="1880886" cy="18558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ru-RU" sz="900" b="0" dirty="0">
                <a:solidFill>
                  <a:schemeClr val="tx1"/>
                </a:solidFill>
                <a:latin typeface="Arial"/>
                <a:ea typeface="Arial"/>
                <a:cs typeface="Arial"/>
                <a:sym typeface="Arial"/>
              </a:rPr>
              <a:t>Обучение по </a:t>
            </a:r>
            <a:r>
              <a:rPr lang="ru-RU" dirty="0">
                <a:solidFill>
                  <a:schemeClr val="tx1"/>
                </a:solidFill>
                <a:latin typeface="Arial"/>
                <a:ea typeface="Arial"/>
                <a:cs typeface="Arial"/>
                <a:sym typeface="Arial"/>
              </a:rPr>
              <a:t>Оценке </a:t>
            </a:r>
            <a:r>
              <a:rPr lang="ru-RU" sz="900" b="0" dirty="0">
                <a:solidFill>
                  <a:schemeClr val="tx1"/>
                </a:solidFill>
                <a:latin typeface="Arial"/>
                <a:ea typeface="Arial"/>
                <a:cs typeface="Arial"/>
                <a:sym typeface="Arial"/>
              </a:rPr>
              <a:t>ЗСЭН</a:t>
            </a:r>
            <a:r>
              <a:rPr lang="en-US" sz="900" b="0" dirty="0">
                <a:solidFill>
                  <a:srgbClr val="7F7F7F"/>
                </a:solidFill>
                <a:latin typeface="Arial"/>
                <a:ea typeface="Arial"/>
                <a:cs typeface="Arial"/>
                <a:sym typeface="Arial"/>
              </a:rPr>
              <a:t> </a:t>
            </a:r>
            <a:endParaRPr sz="900" b="0" dirty="0">
              <a:solidFill>
                <a:srgbClr val="2899FC"/>
              </a:solidFill>
              <a:latin typeface="Arial"/>
              <a:ea typeface="Arial"/>
              <a:cs typeface="Arial"/>
              <a:sym typeface="Arial"/>
            </a:endParaRPr>
          </a:p>
        </p:txBody>
      </p:sp>
    </p:spTree>
    <p:extLst>
      <p:ext uri="{BB962C8B-B14F-4D97-AF65-F5344CB8AC3E}">
        <p14:creationId xmlns:p14="http://schemas.microsoft.com/office/powerpoint/2010/main" val="1563727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g5aded743d9_0_1691"/>
          <p:cNvSpPr txBox="1"/>
          <p:nvPr/>
        </p:nvSpPr>
        <p:spPr>
          <a:xfrm>
            <a:off x="457200" y="111285"/>
            <a:ext cx="8229600" cy="594600"/>
          </a:xfrm>
          <a:prstGeom prst="rect">
            <a:avLst/>
          </a:prstGeom>
          <a:noFill/>
          <a:ln>
            <a:noFill/>
          </a:ln>
        </p:spPr>
        <p:txBody>
          <a:bodyPr spcFirstLastPara="1" wrap="square" lIns="91425" tIns="45700" rIns="91425" bIns="45700" anchor="t" anchorCtr="0">
            <a:noAutofit/>
          </a:bodyPr>
          <a:lstStyle/>
          <a:p>
            <a:r>
              <a:rPr lang="ru-RU" sz="1800" b="1" dirty="0">
                <a:solidFill>
                  <a:schemeClr val="accent2"/>
                </a:solidFill>
                <a:effectLst/>
                <a:latin typeface="Times New Roman" panose="02020603050405020304" pitchFamily="18" charset="0"/>
                <a:ea typeface="Times New Roman" panose="02020603050405020304" pitchFamily="18" charset="0"/>
              </a:rPr>
              <a:t>Бюллетень </a:t>
            </a:r>
            <a:r>
              <a:rPr lang="ru-RU" sz="1800" b="1" dirty="0" err="1">
                <a:solidFill>
                  <a:schemeClr val="accent2"/>
                </a:solidFill>
                <a:effectLst/>
                <a:latin typeface="Times New Roman" panose="02020603050405020304" pitchFamily="18" charset="0"/>
                <a:ea typeface="Times New Roman" panose="02020603050405020304" pitchFamily="18" charset="0"/>
              </a:rPr>
              <a:t>ГенСека</a:t>
            </a:r>
            <a:r>
              <a:rPr lang="ru-RU" sz="1800" b="1" dirty="0">
                <a:solidFill>
                  <a:schemeClr val="accent2"/>
                </a:solidFill>
                <a:effectLst/>
                <a:latin typeface="Times New Roman" panose="02020603050405020304" pitchFamily="18" charset="0"/>
                <a:ea typeface="Times New Roman" panose="02020603050405020304" pitchFamily="18" charset="0"/>
              </a:rPr>
              <a:t> ООН «</a:t>
            </a:r>
            <a:r>
              <a:rPr lang="ru-RU" sz="1800" b="1" i="1" kern="700" spc="20" dirty="0">
                <a:solidFill>
                  <a:schemeClr val="accent2"/>
                </a:solidFill>
                <a:effectLst/>
                <a:latin typeface="Times New Roman" panose="02020603050405020304" pitchFamily="18" charset="0"/>
                <a:ea typeface="Times New Roman" panose="02020603050405020304" pitchFamily="18" charset="0"/>
              </a:rPr>
              <a:t>Специальные меры по защите от сексуальной эксплуатации и сексуальных надругательств» </a:t>
            </a:r>
            <a:r>
              <a:rPr lang="en-US" sz="1800" b="1" dirty="0">
                <a:solidFill>
                  <a:schemeClr val="accent2"/>
                </a:solidFill>
              </a:rPr>
              <a:t>ST/SGB/2003/13</a:t>
            </a:r>
            <a:endParaRPr lang="ru-RU" sz="1800" b="1" i="1" u="none" strike="noStrike" baseline="0" dirty="0">
              <a:solidFill>
                <a:schemeClr val="accent2"/>
              </a:solidFill>
              <a:latin typeface="Arial" panose="020B0604020202020204" pitchFamily="34" charset="0"/>
            </a:endParaRPr>
          </a:p>
          <a:p>
            <a:endParaRPr lang="en-US" sz="1800" b="0" i="0" u="none" strike="noStrike" baseline="0" dirty="0">
              <a:solidFill>
                <a:srgbClr val="0099FF"/>
              </a:solidFill>
              <a:latin typeface="Arial" panose="020B0604020202020204" pitchFamily="34" charset="0"/>
            </a:endParaRPr>
          </a:p>
          <a:p>
            <a:pPr marR="800100">
              <a:spcAft>
                <a:spcPts val="0"/>
              </a:spcAft>
              <a:tabLst>
                <a:tab pos="648970" algn="r"/>
                <a:tab pos="804545" algn="l"/>
                <a:tab pos="1106170" algn="l"/>
                <a:tab pos="1408430" algn="l"/>
                <a:tab pos="1710055" algn="l"/>
                <a:tab pos="2020570" algn="l"/>
                <a:tab pos="2322830" algn="l"/>
                <a:tab pos="2624455" algn="l"/>
                <a:tab pos="2934970" algn="l"/>
                <a:tab pos="3237230" algn="l"/>
                <a:tab pos="3538855" algn="l"/>
                <a:tab pos="3840480" algn="l"/>
              </a:tabLst>
            </a:pPr>
            <a:r>
              <a:rPr lang="ru-RU" sz="1800" b="1" kern="700" spc="10" dirty="0">
                <a:effectLst/>
                <a:latin typeface="Times New Roman" panose="02020603050405020304" pitchFamily="18" charset="0"/>
                <a:ea typeface="Times New Roman" panose="02020603050405020304" pitchFamily="18" charset="0"/>
              </a:rPr>
              <a:t>	Раздел 3: Запрещает СЭН и устанавливает 6 стандартов поведения для персонала  ООН и их партнеров:</a:t>
            </a:r>
          </a:p>
          <a:p>
            <a:pPr marR="800100">
              <a:spcAft>
                <a:spcPts val="0"/>
              </a:spcAft>
              <a:tabLst>
                <a:tab pos="647700" algn="r"/>
                <a:tab pos="1104900" algn="l"/>
                <a:tab pos="1408113" algn="l"/>
                <a:tab pos="1709738" algn="l"/>
                <a:tab pos="2019300" algn="l"/>
                <a:tab pos="2322513" algn="l"/>
                <a:tab pos="2624138" algn="l"/>
                <a:tab pos="2933700" algn="l"/>
                <a:tab pos="3236913" algn="l"/>
                <a:tab pos="3538538" algn="l"/>
                <a:tab pos="3840163" algn="l"/>
              </a:tabLst>
            </a:pPr>
            <a:endParaRPr lang="ru-RU" sz="1800" kern="700" spc="10" dirty="0">
              <a:latin typeface="Times New Roman" panose="02020603050405020304" pitchFamily="18" charset="0"/>
              <a:ea typeface="Times New Roman" panose="02020603050405020304" pitchFamily="18" charset="0"/>
            </a:endParaRPr>
          </a:p>
          <a:p>
            <a:pPr marL="342900" marR="800100" indent="-342900">
              <a:spcAft>
                <a:spcPts val="0"/>
              </a:spcAft>
              <a:buFont typeface="+mj-lt"/>
              <a:buAutoNum type="arabicPeriod"/>
              <a:tabLst>
                <a:tab pos="647700" algn="r"/>
                <a:tab pos="1104900" algn="l"/>
                <a:tab pos="1408113" algn="l"/>
                <a:tab pos="1709738" algn="l"/>
                <a:tab pos="2019300" algn="l"/>
                <a:tab pos="2322513" algn="l"/>
                <a:tab pos="2624138" algn="l"/>
                <a:tab pos="2933700" algn="l"/>
                <a:tab pos="3236913" algn="l"/>
                <a:tab pos="3538538" algn="l"/>
                <a:tab pos="3840163" algn="l"/>
              </a:tabLst>
            </a:pPr>
            <a:r>
              <a:rPr lang="ru-RU" sz="1800" kern="700" spc="10" dirty="0">
                <a:effectLst/>
                <a:latin typeface="Times New Roman" panose="02020603050405020304" pitchFamily="18" charset="0"/>
                <a:ea typeface="Times New Roman" panose="02020603050405020304" pitchFamily="18" charset="0"/>
              </a:rPr>
              <a:t>СЭН – грубый проступок и основание для дисциплинарных мер</a:t>
            </a:r>
          </a:p>
          <a:p>
            <a:pPr marL="342900" marR="800100" indent="-342900">
              <a:spcAft>
                <a:spcPts val="0"/>
              </a:spcAft>
              <a:buFont typeface="+mj-lt"/>
              <a:buAutoNum type="arabicPeriod"/>
              <a:tabLst>
                <a:tab pos="647700" algn="r"/>
                <a:tab pos="1104900" algn="l"/>
                <a:tab pos="1408113" algn="l"/>
                <a:tab pos="1709738" algn="l"/>
                <a:tab pos="2019300" algn="l"/>
                <a:tab pos="2322513" algn="l"/>
                <a:tab pos="2624138" algn="l"/>
                <a:tab pos="2933700" algn="l"/>
                <a:tab pos="3236913" algn="l"/>
                <a:tab pos="3538538" algn="l"/>
                <a:tab pos="3840163" algn="l"/>
              </a:tabLst>
            </a:pPr>
            <a:r>
              <a:rPr lang="ru-RU" sz="1800" kern="700" spc="10" dirty="0">
                <a:latin typeface="Times New Roman" panose="02020603050405020304" pitchFamily="18" charset="0"/>
                <a:ea typeface="Times New Roman" panose="02020603050405020304" pitchFamily="18" charset="0"/>
              </a:rPr>
              <a:t>Запрет на секс с детьми (младше 18 лет)</a:t>
            </a:r>
          </a:p>
          <a:p>
            <a:pPr marL="342900" marR="800100" indent="-342900">
              <a:spcAft>
                <a:spcPts val="0"/>
              </a:spcAft>
              <a:buFont typeface="+mj-lt"/>
              <a:buAutoNum type="arabicPeriod"/>
              <a:tabLst>
                <a:tab pos="647700" algn="r"/>
                <a:tab pos="1104900" algn="l"/>
                <a:tab pos="1408113" algn="l"/>
                <a:tab pos="1709738" algn="l"/>
                <a:tab pos="2019300" algn="l"/>
                <a:tab pos="2322513" algn="l"/>
                <a:tab pos="2624138" algn="l"/>
                <a:tab pos="2933700" algn="l"/>
                <a:tab pos="3236913" algn="l"/>
                <a:tab pos="3538538" algn="l"/>
                <a:tab pos="3840163" algn="l"/>
              </a:tabLst>
            </a:pPr>
            <a:r>
              <a:rPr lang="ru-RU" sz="1800" kern="700" spc="10" dirty="0">
                <a:latin typeface="Times New Roman" panose="02020603050405020304" pitchFamily="18" charset="0"/>
                <a:ea typeface="Times New Roman" panose="02020603050405020304" pitchFamily="18" charset="0"/>
              </a:rPr>
              <a:t>Запрет сексуальных услуг в обмен на деньги, работу, товары или услуги.</a:t>
            </a:r>
          </a:p>
          <a:p>
            <a:pPr marL="342900" marR="800100" indent="-342900">
              <a:spcAft>
                <a:spcPts val="0"/>
              </a:spcAft>
              <a:buFont typeface="+mj-lt"/>
              <a:buAutoNum type="arabicPeriod"/>
              <a:tabLst>
                <a:tab pos="647700" algn="r"/>
                <a:tab pos="1104900" algn="l"/>
                <a:tab pos="1408113" algn="l"/>
                <a:tab pos="1709738" algn="l"/>
                <a:tab pos="2019300" algn="l"/>
                <a:tab pos="2322513" algn="l"/>
                <a:tab pos="2624138" algn="l"/>
                <a:tab pos="2933700" algn="l"/>
                <a:tab pos="3236913" algn="l"/>
                <a:tab pos="3538538" algn="l"/>
                <a:tab pos="3840163" algn="l"/>
              </a:tabLst>
            </a:pPr>
            <a:r>
              <a:rPr lang="ru-RU" sz="1800" kern="700" spc="10" dirty="0">
                <a:latin typeface="Times New Roman" panose="02020603050405020304" pitchFamily="18" charset="0"/>
                <a:ea typeface="Times New Roman" panose="02020603050405020304" pitchFamily="18" charset="0"/>
              </a:rPr>
              <a:t>Запрет на половые связи с получателями помощи</a:t>
            </a:r>
          </a:p>
          <a:p>
            <a:pPr marL="342900" marR="800100" indent="-342900">
              <a:spcAft>
                <a:spcPts val="0"/>
              </a:spcAft>
              <a:buFont typeface="+mj-lt"/>
              <a:buAutoNum type="arabicPeriod"/>
              <a:tabLst>
                <a:tab pos="647700" algn="r"/>
                <a:tab pos="1104900" algn="l"/>
                <a:tab pos="1408113" algn="l"/>
                <a:tab pos="1709738" algn="l"/>
                <a:tab pos="2019300" algn="l"/>
                <a:tab pos="2322513" algn="l"/>
                <a:tab pos="2624138" algn="l"/>
                <a:tab pos="2933700" algn="l"/>
                <a:tab pos="3236913" algn="l"/>
                <a:tab pos="3538538" algn="l"/>
                <a:tab pos="3840163" algn="l"/>
              </a:tabLst>
            </a:pPr>
            <a:r>
              <a:rPr lang="ru-RU" sz="1800" kern="700" spc="10" dirty="0">
                <a:latin typeface="Times New Roman" panose="02020603050405020304" pitchFamily="18" charset="0"/>
                <a:ea typeface="Times New Roman" panose="02020603050405020304" pitchFamily="18" charset="0"/>
              </a:rPr>
              <a:t>Обязанность сотрудников сообщить о разумных подозрениях СЭН по установленным каналам информирования</a:t>
            </a:r>
          </a:p>
          <a:p>
            <a:pPr marL="342900" marR="800100" indent="-342900">
              <a:spcAft>
                <a:spcPts val="0"/>
              </a:spcAft>
              <a:buFont typeface="+mj-lt"/>
              <a:buAutoNum type="arabicPeriod"/>
              <a:tabLst>
                <a:tab pos="647700" algn="r"/>
                <a:tab pos="1104900" algn="l"/>
                <a:tab pos="1408113" algn="l"/>
                <a:tab pos="1709738" algn="l"/>
                <a:tab pos="2019300" algn="l"/>
                <a:tab pos="2322513" algn="l"/>
                <a:tab pos="2624138" algn="l"/>
                <a:tab pos="2933700" algn="l"/>
                <a:tab pos="3236913" algn="l"/>
                <a:tab pos="3538538" algn="l"/>
                <a:tab pos="3840163" algn="l"/>
              </a:tabLst>
            </a:pPr>
            <a:r>
              <a:rPr lang="ru-RU" sz="1800" kern="700" spc="20" dirty="0">
                <a:effectLst/>
                <a:latin typeface="Times New Roman" panose="02020603050405020304" pitchFamily="18" charset="0"/>
                <a:ea typeface="Times New Roman" panose="02020603050405020304" pitchFamily="18" charset="0"/>
              </a:rPr>
              <a:t>Обязанность сотрудников и руководства создавать и поддерживать обстановку нетерпимости к СЭН.</a:t>
            </a:r>
            <a:endParaRPr lang="ru-RU" sz="1800" kern="700" spc="10" dirty="0">
              <a:latin typeface="Times New Roman" panose="02020603050405020304" pitchFamily="18" charset="0"/>
              <a:ea typeface="Times New Roman" panose="02020603050405020304" pitchFamily="18" charset="0"/>
            </a:endParaRPr>
          </a:p>
          <a:p>
            <a:pPr marL="285750" marR="800100" indent="-285750">
              <a:spcAft>
                <a:spcPts val="0"/>
              </a:spcAft>
              <a:buFont typeface="Arial" panose="020B0604020202020204" pitchFamily="34" charset="0"/>
              <a:buChar char="•"/>
              <a:tabLst>
                <a:tab pos="647700" algn="r"/>
                <a:tab pos="1104900" algn="l"/>
                <a:tab pos="1408113" algn="l"/>
                <a:tab pos="1709738" algn="l"/>
                <a:tab pos="2019300" algn="l"/>
                <a:tab pos="2322513" algn="l"/>
                <a:tab pos="2624138" algn="l"/>
                <a:tab pos="2933700" algn="l"/>
                <a:tab pos="3236913" algn="l"/>
                <a:tab pos="3538538" algn="l"/>
                <a:tab pos="3840163" algn="l"/>
              </a:tabLst>
            </a:pPr>
            <a:endParaRPr lang="en-US" sz="1800" kern="700" spc="20" dirty="0">
              <a:effectLst/>
              <a:latin typeface="Times New Roman" panose="02020603050405020304" pitchFamily="18" charset="0"/>
              <a:ea typeface="Times New Roman" panose="02020603050405020304" pitchFamily="18" charset="0"/>
            </a:endParaRPr>
          </a:p>
        </p:txBody>
      </p:sp>
      <p:sp>
        <p:nvSpPr>
          <p:cNvPr id="150" name="Google Shape;150;g5aded743d9_0_1691"/>
          <p:cNvSpPr txBox="1">
            <a:spLocks noGrp="1"/>
          </p:cNvSpPr>
          <p:nvPr>
            <p:ph type="sldNum" idx="12"/>
          </p:nvPr>
        </p:nvSpPr>
        <p:spPr>
          <a:xfrm>
            <a:off x="375790" y="4758315"/>
            <a:ext cx="2133600" cy="273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sz="900">
                <a:solidFill>
                  <a:srgbClr val="7F7F7F"/>
                </a:solidFill>
                <a:latin typeface="Calibri"/>
                <a:ea typeface="Calibri"/>
                <a:cs typeface="Calibri"/>
                <a:sym typeface="Calibri"/>
              </a:rPr>
              <a:t>13</a:t>
            </a:fld>
            <a:endParaRPr sz="900" dirty="0">
              <a:solidFill>
                <a:srgbClr val="7F7F7F"/>
              </a:solidFill>
              <a:latin typeface="Calibri"/>
              <a:ea typeface="Calibri"/>
              <a:cs typeface="Calibri"/>
              <a:sym typeface="Calibri"/>
            </a:endParaRPr>
          </a:p>
        </p:txBody>
      </p:sp>
      <p:sp>
        <p:nvSpPr>
          <p:cNvPr id="5" name="Google Shape;333;g58a3ee7669_0_24">
            <a:extLst>
              <a:ext uri="{FF2B5EF4-FFF2-40B4-BE49-F238E27FC236}">
                <a16:creationId xmlns:a16="http://schemas.microsoft.com/office/drawing/2014/main" id="{5B2F2678-5A48-4AA5-94C1-4C124AB9D4BA}"/>
              </a:ext>
            </a:extLst>
          </p:cNvPr>
          <p:cNvSpPr txBox="1">
            <a:spLocks noGrp="1"/>
          </p:cNvSpPr>
          <p:nvPr>
            <p:ph type="ftr" idx="11"/>
          </p:nvPr>
        </p:nvSpPr>
        <p:spPr>
          <a:xfrm>
            <a:off x="6805914" y="4841867"/>
            <a:ext cx="1880886" cy="18558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ru-RU" sz="900" b="0" dirty="0">
                <a:solidFill>
                  <a:schemeClr val="tx1"/>
                </a:solidFill>
                <a:latin typeface="Arial"/>
                <a:ea typeface="Arial"/>
                <a:cs typeface="Arial"/>
                <a:sym typeface="Arial"/>
              </a:rPr>
              <a:t>Обучение по </a:t>
            </a:r>
            <a:r>
              <a:rPr lang="ru-RU" dirty="0">
                <a:solidFill>
                  <a:schemeClr val="tx1"/>
                </a:solidFill>
                <a:latin typeface="Arial"/>
                <a:ea typeface="Arial"/>
                <a:cs typeface="Arial"/>
                <a:sym typeface="Arial"/>
              </a:rPr>
              <a:t>Оценке </a:t>
            </a:r>
            <a:r>
              <a:rPr lang="ru-RU" sz="900" b="0" dirty="0">
                <a:solidFill>
                  <a:schemeClr val="tx1"/>
                </a:solidFill>
                <a:latin typeface="Arial"/>
                <a:ea typeface="Arial"/>
                <a:cs typeface="Arial"/>
                <a:sym typeface="Arial"/>
              </a:rPr>
              <a:t>ЗСЭН</a:t>
            </a:r>
            <a:r>
              <a:rPr lang="en-US" sz="900" b="0" dirty="0">
                <a:solidFill>
                  <a:srgbClr val="7F7F7F"/>
                </a:solidFill>
                <a:latin typeface="Arial"/>
                <a:ea typeface="Arial"/>
                <a:cs typeface="Arial"/>
                <a:sym typeface="Arial"/>
              </a:rPr>
              <a:t> </a:t>
            </a:r>
            <a:endParaRPr sz="900" b="0" dirty="0">
              <a:solidFill>
                <a:srgbClr val="2899FC"/>
              </a:solidFill>
              <a:latin typeface="Arial"/>
              <a:ea typeface="Arial"/>
              <a:cs typeface="Arial"/>
              <a:sym typeface="Arial"/>
            </a:endParaRPr>
          </a:p>
        </p:txBody>
      </p:sp>
    </p:spTree>
    <p:extLst>
      <p:ext uri="{BB962C8B-B14F-4D97-AF65-F5344CB8AC3E}">
        <p14:creationId xmlns:p14="http://schemas.microsoft.com/office/powerpoint/2010/main" val="28126632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20" name="Google Shape;220;g5aded743d9_0_1680"/>
          <p:cNvSpPr txBox="1"/>
          <p:nvPr/>
        </p:nvSpPr>
        <p:spPr>
          <a:xfrm>
            <a:off x="522680" y="1139861"/>
            <a:ext cx="6283234" cy="286377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3600"/>
              <a:buFont typeface="Arial"/>
              <a:buNone/>
            </a:pPr>
            <a:endParaRPr sz="1200" dirty="0">
              <a:solidFill>
                <a:schemeClr val="tx1"/>
              </a:solidFill>
            </a:endParaRPr>
          </a:p>
          <a:p>
            <a:pPr marL="457200" marR="0" lvl="0" indent="-381000" algn="l" rtl="0">
              <a:lnSpc>
                <a:spcPct val="90000"/>
              </a:lnSpc>
              <a:spcBef>
                <a:spcPts val="0"/>
              </a:spcBef>
              <a:spcAft>
                <a:spcPts val="600"/>
              </a:spcAft>
              <a:buClr>
                <a:schemeClr val="tx1"/>
              </a:buClr>
              <a:buSzPts val="2400"/>
              <a:buChar char="●"/>
            </a:pPr>
            <a:r>
              <a:rPr lang="ru-RU" sz="2400" dirty="0">
                <a:solidFill>
                  <a:schemeClr val="tx1"/>
                </a:solidFill>
              </a:rPr>
              <a:t>предотвращение</a:t>
            </a:r>
            <a:endParaRPr sz="2400" dirty="0">
              <a:solidFill>
                <a:schemeClr val="tx1"/>
              </a:solidFill>
            </a:endParaRPr>
          </a:p>
          <a:p>
            <a:pPr marL="457200" marR="0" lvl="0" indent="-381000" algn="l" rtl="0">
              <a:lnSpc>
                <a:spcPct val="90000"/>
              </a:lnSpc>
              <a:spcBef>
                <a:spcPts val="0"/>
              </a:spcBef>
              <a:spcAft>
                <a:spcPts val="600"/>
              </a:spcAft>
              <a:buClr>
                <a:schemeClr val="tx1"/>
              </a:buClr>
              <a:buSzPts val="2400"/>
              <a:buChar char="●"/>
            </a:pPr>
            <a:r>
              <a:rPr lang="ru-RU" sz="2400" dirty="0">
                <a:solidFill>
                  <a:schemeClr val="tx1"/>
                </a:solidFill>
              </a:rPr>
              <a:t>информирование и отчетность</a:t>
            </a:r>
            <a:endParaRPr sz="2400" dirty="0">
              <a:solidFill>
                <a:schemeClr val="tx1"/>
              </a:solidFill>
            </a:endParaRPr>
          </a:p>
          <a:p>
            <a:pPr marL="457200" marR="0" lvl="0" indent="-381000" algn="l" rtl="0">
              <a:lnSpc>
                <a:spcPct val="90000"/>
              </a:lnSpc>
              <a:spcBef>
                <a:spcPts val="0"/>
              </a:spcBef>
              <a:spcAft>
                <a:spcPts val="600"/>
              </a:spcAft>
              <a:buClr>
                <a:schemeClr val="tx1"/>
              </a:buClr>
              <a:buSzPts val="2400"/>
              <a:buChar char="●"/>
            </a:pPr>
            <a:r>
              <a:rPr lang="ru-RU" sz="2400" dirty="0">
                <a:solidFill>
                  <a:schemeClr val="tx1"/>
                </a:solidFill>
              </a:rPr>
              <a:t>помощь</a:t>
            </a:r>
            <a:endParaRPr sz="2400" dirty="0">
              <a:solidFill>
                <a:schemeClr val="tx1"/>
              </a:solidFill>
            </a:endParaRPr>
          </a:p>
          <a:p>
            <a:pPr marL="457200" marR="0" lvl="0" indent="-381000" algn="l" rtl="0">
              <a:lnSpc>
                <a:spcPct val="90000"/>
              </a:lnSpc>
              <a:spcBef>
                <a:spcPts val="0"/>
              </a:spcBef>
              <a:spcAft>
                <a:spcPts val="600"/>
              </a:spcAft>
              <a:buClr>
                <a:schemeClr val="tx1"/>
              </a:buClr>
              <a:buSzPts val="2400"/>
              <a:buChar char="●"/>
            </a:pPr>
            <a:r>
              <a:rPr lang="ru-RU" sz="2400" dirty="0">
                <a:solidFill>
                  <a:schemeClr val="tx1"/>
                </a:solidFill>
              </a:rPr>
              <a:t>расследования</a:t>
            </a:r>
            <a:endParaRPr sz="2400" dirty="0">
              <a:solidFill>
                <a:schemeClr val="tx1"/>
              </a:solidFill>
            </a:endParaRPr>
          </a:p>
        </p:txBody>
      </p:sp>
      <p:sp>
        <p:nvSpPr>
          <p:cNvPr id="221" name="Google Shape;221;g5aded743d9_0_1680"/>
          <p:cNvSpPr txBox="1">
            <a:spLocks noGrp="1"/>
          </p:cNvSpPr>
          <p:nvPr>
            <p:ph type="sldNum" idx="12"/>
          </p:nvPr>
        </p:nvSpPr>
        <p:spPr>
          <a:xfrm>
            <a:off x="375790" y="4758315"/>
            <a:ext cx="2133600" cy="273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sz="900">
                <a:solidFill>
                  <a:schemeClr val="lt1"/>
                </a:solidFill>
                <a:latin typeface="Calibri"/>
                <a:ea typeface="Calibri"/>
                <a:cs typeface="Calibri"/>
                <a:sym typeface="Calibri"/>
              </a:rPr>
              <a:t>14</a:t>
            </a:fld>
            <a:endParaRPr sz="900">
              <a:solidFill>
                <a:schemeClr val="lt1"/>
              </a:solidFill>
              <a:latin typeface="Calibri"/>
              <a:ea typeface="Calibri"/>
              <a:cs typeface="Calibri"/>
              <a:sym typeface="Calibri"/>
            </a:endParaRPr>
          </a:p>
        </p:txBody>
      </p:sp>
      <p:sp>
        <p:nvSpPr>
          <p:cNvPr id="7" name="Google Shape;333;g58a3ee7669_0_24">
            <a:extLst>
              <a:ext uri="{FF2B5EF4-FFF2-40B4-BE49-F238E27FC236}">
                <a16:creationId xmlns:a16="http://schemas.microsoft.com/office/drawing/2014/main" id="{4AD058D4-DC67-4294-BCBF-713FCB088A9C}"/>
              </a:ext>
            </a:extLst>
          </p:cNvPr>
          <p:cNvSpPr txBox="1">
            <a:spLocks noGrp="1"/>
          </p:cNvSpPr>
          <p:nvPr>
            <p:ph type="ftr" idx="11"/>
          </p:nvPr>
        </p:nvSpPr>
        <p:spPr>
          <a:xfrm>
            <a:off x="6805914" y="4841867"/>
            <a:ext cx="1880886" cy="18558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ru-RU" sz="900" b="0" dirty="0">
                <a:solidFill>
                  <a:schemeClr val="tx1"/>
                </a:solidFill>
                <a:latin typeface="Arial"/>
                <a:ea typeface="Arial"/>
                <a:cs typeface="Arial"/>
                <a:sym typeface="Arial"/>
              </a:rPr>
              <a:t>Обучение по </a:t>
            </a:r>
            <a:r>
              <a:rPr lang="ru-RU" dirty="0">
                <a:solidFill>
                  <a:schemeClr val="tx1"/>
                </a:solidFill>
                <a:latin typeface="Arial"/>
                <a:ea typeface="Arial"/>
                <a:cs typeface="Arial"/>
                <a:sym typeface="Arial"/>
              </a:rPr>
              <a:t>Оценке </a:t>
            </a:r>
            <a:r>
              <a:rPr lang="ru-RU" sz="900" b="0" dirty="0">
                <a:solidFill>
                  <a:schemeClr val="tx1"/>
                </a:solidFill>
                <a:latin typeface="Arial"/>
                <a:ea typeface="Arial"/>
                <a:cs typeface="Arial"/>
                <a:sym typeface="Arial"/>
              </a:rPr>
              <a:t>ЗСЭН</a:t>
            </a:r>
            <a:r>
              <a:rPr lang="en-US" sz="900" b="0" dirty="0">
                <a:solidFill>
                  <a:srgbClr val="7F7F7F"/>
                </a:solidFill>
                <a:latin typeface="Arial"/>
                <a:ea typeface="Arial"/>
                <a:cs typeface="Arial"/>
                <a:sym typeface="Arial"/>
              </a:rPr>
              <a:t> </a:t>
            </a:r>
            <a:endParaRPr sz="900" b="0" dirty="0">
              <a:solidFill>
                <a:srgbClr val="2899FC"/>
              </a:solidFill>
              <a:latin typeface="Arial"/>
              <a:ea typeface="Arial"/>
              <a:cs typeface="Arial"/>
              <a:sym typeface="Arial"/>
            </a:endParaRPr>
          </a:p>
        </p:txBody>
      </p:sp>
      <p:sp>
        <p:nvSpPr>
          <p:cNvPr id="5" name="Google Shape;229;g58a3ee7669_0_0">
            <a:extLst>
              <a:ext uri="{FF2B5EF4-FFF2-40B4-BE49-F238E27FC236}">
                <a16:creationId xmlns:a16="http://schemas.microsoft.com/office/drawing/2014/main" id="{7215EAAB-880B-42ED-ACD9-7040210A7CB7}"/>
              </a:ext>
            </a:extLst>
          </p:cNvPr>
          <p:cNvSpPr txBox="1"/>
          <p:nvPr/>
        </p:nvSpPr>
        <p:spPr>
          <a:xfrm>
            <a:off x="457200" y="111285"/>
            <a:ext cx="8229600" cy="857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3600"/>
              <a:buFont typeface="Arial"/>
              <a:buNone/>
            </a:pPr>
            <a:r>
              <a:rPr lang="ru-RU" sz="3200" dirty="0">
                <a:solidFill>
                  <a:schemeClr val="accent2"/>
                </a:solidFill>
              </a:rPr>
              <a:t>Приоритетные области</a:t>
            </a:r>
          </a:p>
        </p:txBody>
      </p:sp>
    </p:spTree>
    <p:extLst>
      <p:ext uri="{BB962C8B-B14F-4D97-AF65-F5344CB8AC3E}">
        <p14:creationId xmlns:p14="http://schemas.microsoft.com/office/powerpoint/2010/main" val="11575738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g58a3ee7669_0_0"/>
          <p:cNvSpPr txBox="1"/>
          <p:nvPr/>
        </p:nvSpPr>
        <p:spPr>
          <a:xfrm>
            <a:off x="457200" y="205979"/>
            <a:ext cx="8229600" cy="857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99FF"/>
              </a:buClr>
              <a:buSzPts val="3600"/>
              <a:buFont typeface="Arial"/>
              <a:buNone/>
            </a:pPr>
            <a:r>
              <a:rPr lang="ru-RU" sz="3000" dirty="0">
                <a:solidFill>
                  <a:schemeClr val="accent2"/>
                </a:solidFill>
              </a:rPr>
              <a:t>Предотвращение</a:t>
            </a:r>
            <a:endParaRPr sz="3000" dirty="0">
              <a:solidFill>
                <a:schemeClr val="accent2"/>
              </a:solidFill>
              <a:sym typeface="Arial"/>
            </a:endParaRPr>
          </a:p>
        </p:txBody>
      </p:sp>
      <p:sp>
        <p:nvSpPr>
          <p:cNvPr id="230" name="Google Shape;230;g58a3ee7669_0_0"/>
          <p:cNvSpPr txBox="1"/>
          <p:nvPr/>
        </p:nvSpPr>
        <p:spPr>
          <a:xfrm>
            <a:off x="3210561" y="1066614"/>
            <a:ext cx="5476200" cy="3687000"/>
          </a:xfrm>
          <a:prstGeom prst="rect">
            <a:avLst/>
          </a:prstGeom>
          <a:noFill/>
          <a:ln>
            <a:noFill/>
          </a:ln>
        </p:spPr>
        <p:txBody>
          <a:bodyPr spcFirstLastPara="1" wrap="square" lIns="91425" tIns="45700" rIns="91425" bIns="45700" anchor="t" anchorCtr="0">
            <a:noAutofit/>
          </a:bodyPr>
          <a:lstStyle/>
          <a:p>
            <a:pPr marL="457200" lvl="0" indent="-355600" algn="l" rtl="0">
              <a:spcBef>
                <a:spcPts val="0"/>
              </a:spcBef>
              <a:spcAft>
                <a:spcPts val="600"/>
              </a:spcAft>
              <a:buClr>
                <a:schemeClr val="dk1"/>
              </a:buClr>
              <a:buSzPts val="2000"/>
              <a:buChar char="•"/>
            </a:pPr>
            <a:r>
              <a:rPr lang="ru-RU" sz="2400" dirty="0">
                <a:solidFill>
                  <a:schemeClr val="dk1"/>
                </a:solidFill>
              </a:rPr>
              <a:t>Снижает вероятность инцидентов СЭН</a:t>
            </a:r>
            <a:endParaRPr sz="2400" dirty="0">
              <a:solidFill>
                <a:schemeClr val="dk1"/>
              </a:solidFill>
            </a:endParaRPr>
          </a:p>
          <a:p>
            <a:pPr marL="457200" lvl="0" indent="-355600">
              <a:spcAft>
                <a:spcPts val="600"/>
              </a:spcAft>
              <a:buClr>
                <a:schemeClr val="dk1"/>
              </a:buClr>
              <a:buSzPts val="2000"/>
              <a:buChar char="•"/>
            </a:pPr>
            <a:r>
              <a:rPr lang="ru-RU" sz="2400" dirty="0">
                <a:solidFill>
                  <a:schemeClr val="dk1"/>
                </a:solidFill>
              </a:rPr>
              <a:t>Способствует более эффективному информированию, отчетности и реагированию</a:t>
            </a:r>
            <a:endParaRPr sz="2400" dirty="0">
              <a:solidFill>
                <a:schemeClr val="dk1"/>
              </a:solidFill>
            </a:endParaRPr>
          </a:p>
        </p:txBody>
      </p:sp>
      <p:sp>
        <p:nvSpPr>
          <p:cNvPr id="231" name="Google Shape;231;g58a3ee7669_0_0"/>
          <p:cNvSpPr txBox="1">
            <a:spLocks noGrp="1"/>
          </p:cNvSpPr>
          <p:nvPr>
            <p:ph type="sldNum" idx="12"/>
          </p:nvPr>
        </p:nvSpPr>
        <p:spPr>
          <a:xfrm>
            <a:off x="375790" y="4758315"/>
            <a:ext cx="2133600" cy="273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sz="900">
                <a:solidFill>
                  <a:srgbClr val="7F7F7F"/>
                </a:solidFill>
                <a:latin typeface="Calibri"/>
                <a:ea typeface="Calibri"/>
                <a:cs typeface="Calibri"/>
                <a:sym typeface="Calibri"/>
              </a:rPr>
              <a:t>15</a:t>
            </a:fld>
            <a:endParaRPr sz="900" dirty="0">
              <a:solidFill>
                <a:srgbClr val="7F7F7F"/>
              </a:solidFill>
              <a:latin typeface="Calibri"/>
              <a:ea typeface="Calibri"/>
              <a:cs typeface="Calibri"/>
              <a:sym typeface="Calibri"/>
            </a:endParaRPr>
          </a:p>
        </p:txBody>
      </p:sp>
      <p:pic>
        <p:nvPicPr>
          <p:cNvPr id="234" name="Google Shape;234;g58a3ee7669_0_0"/>
          <p:cNvPicPr preferRelativeResize="0"/>
          <p:nvPr/>
        </p:nvPicPr>
        <p:blipFill rotWithShape="1">
          <a:blip r:embed="rId3">
            <a:extLst>
              <a:ext uri="{28A0092B-C50C-407E-A947-70E740481C1C}">
                <a14:useLocalDpi xmlns:a14="http://schemas.microsoft.com/office/drawing/2010/main" val="0"/>
              </a:ext>
            </a:extLst>
          </a:blip>
          <a:srcRect l="6503" r="22023" b="2066"/>
          <a:stretch/>
        </p:blipFill>
        <p:spPr>
          <a:xfrm>
            <a:off x="321388" y="1113872"/>
            <a:ext cx="3043647" cy="2909488"/>
          </a:xfrm>
          <a:prstGeom prst="rect">
            <a:avLst/>
          </a:prstGeom>
          <a:noFill/>
          <a:ln>
            <a:noFill/>
          </a:ln>
        </p:spPr>
      </p:pic>
      <p:sp>
        <p:nvSpPr>
          <p:cNvPr id="8" name="Google Shape;243;g58a24c8cb3_0_0"/>
          <p:cNvSpPr/>
          <p:nvPr/>
        </p:nvSpPr>
        <p:spPr>
          <a:xfrm rot="-5400000">
            <a:off x="-612449" y="3121568"/>
            <a:ext cx="1698000" cy="200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dirty="0">
                <a:solidFill>
                  <a:schemeClr val="dk1"/>
                </a:solidFill>
                <a:latin typeface="Calibri"/>
                <a:ea typeface="Calibri"/>
                <a:cs typeface="Calibri"/>
                <a:sym typeface="Calibri"/>
              </a:rPr>
              <a:t>UN Photo/Fred </a:t>
            </a:r>
            <a:r>
              <a:rPr lang="en-US" sz="700" dirty="0" err="1">
                <a:solidFill>
                  <a:schemeClr val="dk1"/>
                </a:solidFill>
                <a:latin typeface="Calibri"/>
                <a:ea typeface="Calibri"/>
                <a:cs typeface="Calibri"/>
                <a:sym typeface="Calibri"/>
              </a:rPr>
              <a:t>Noy</a:t>
            </a:r>
            <a:endParaRPr sz="700" dirty="0">
              <a:solidFill>
                <a:schemeClr val="dk1"/>
              </a:solidFill>
              <a:latin typeface="Calibri"/>
              <a:ea typeface="Calibri"/>
              <a:cs typeface="Calibri"/>
              <a:sym typeface="Calibri"/>
            </a:endParaRPr>
          </a:p>
        </p:txBody>
      </p:sp>
      <p:sp>
        <p:nvSpPr>
          <p:cNvPr id="10" name="Google Shape;333;g58a3ee7669_0_24">
            <a:extLst>
              <a:ext uri="{FF2B5EF4-FFF2-40B4-BE49-F238E27FC236}">
                <a16:creationId xmlns:a16="http://schemas.microsoft.com/office/drawing/2014/main" id="{9C57AB0A-88B2-480D-A1FC-AB1BA2DF3569}"/>
              </a:ext>
            </a:extLst>
          </p:cNvPr>
          <p:cNvSpPr txBox="1">
            <a:spLocks noGrp="1"/>
          </p:cNvSpPr>
          <p:nvPr>
            <p:ph type="ftr" idx="11"/>
          </p:nvPr>
        </p:nvSpPr>
        <p:spPr>
          <a:xfrm>
            <a:off x="6805914" y="4841867"/>
            <a:ext cx="1880886" cy="18558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ru-RU" sz="900" b="0" dirty="0">
                <a:solidFill>
                  <a:schemeClr val="tx1"/>
                </a:solidFill>
                <a:latin typeface="Arial"/>
                <a:ea typeface="Arial"/>
                <a:cs typeface="Arial"/>
                <a:sym typeface="Arial"/>
              </a:rPr>
              <a:t>Обучение по </a:t>
            </a:r>
            <a:r>
              <a:rPr lang="ru-RU" dirty="0">
                <a:solidFill>
                  <a:schemeClr val="tx1"/>
                </a:solidFill>
                <a:latin typeface="Arial"/>
                <a:ea typeface="Arial"/>
                <a:cs typeface="Arial"/>
                <a:sym typeface="Arial"/>
              </a:rPr>
              <a:t>Оценке </a:t>
            </a:r>
            <a:r>
              <a:rPr lang="ru-RU" sz="900" b="0" dirty="0">
                <a:solidFill>
                  <a:schemeClr val="tx1"/>
                </a:solidFill>
                <a:latin typeface="Arial"/>
                <a:ea typeface="Arial"/>
                <a:cs typeface="Arial"/>
                <a:sym typeface="Arial"/>
              </a:rPr>
              <a:t>ЗСЭН</a:t>
            </a:r>
            <a:r>
              <a:rPr lang="en-US" sz="900" b="0" dirty="0">
                <a:solidFill>
                  <a:srgbClr val="7F7F7F"/>
                </a:solidFill>
                <a:latin typeface="Arial"/>
                <a:ea typeface="Arial"/>
                <a:cs typeface="Arial"/>
                <a:sym typeface="Arial"/>
              </a:rPr>
              <a:t> </a:t>
            </a:r>
            <a:endParaRPr sz="900" b="0" dirty="0">
              <a:solidFill>
                <a:srgbClr val="2899FC"/>
              </a:solidFill>
              <a:latin typeface="Arial"/>
              <a:ea typeface="Arial"/>
              <a:cs typeface="Arial"/>
              <a:sym typeface="Arial"/>
            </a:endParaRPr>
          </a:p>
        </p:txBody>
      </p:sp>
    </p:spTree>
    <p:extLst>
      <p:ext uri="{BB962C8B-B14F-4D97-AF65-F5344CB8AC3E}">
        <p14:creationId xmlns:p14="http://schemas.microsoft.com/office/powerpoint/2010/main" val="2530356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g58a24c8cb3_0_0"/>
          <p:cNvSpPr txBox="1"/>
          <p:nvPr/>
        </p:nvSpPr>
        <p:spPr>
          <a:xfrm>
            <a:off x="457200" y="205979"/>
            <a:ext cx="8229600" cy="857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99FF"/>
              </a:buClr>
              <a:buSzPts val="3600"/>
              <a:buFont typeface="Arial"/>
              <a:buNone/>
            </a:pPr>
            <a:r>
              <a:rPr lang="ru-RU" sz="3000" dirty="0">
                <a:solidFill>
                  <a:schemeClr val="accent2"/>
                </a:solidFill>
              </a:rPr>
              <a:t>Предотвращение</a:t>
            </a:r>
            <a:endParaRPr sz="3000" dirty="0">
              <a:solidFill>
                <a:schemeClr val="accent2"/>
              </a:solidFill>
              <a:sym typeface="Arial"/>
            </a:endParaRPr>
          </a:p>
        </p:txBody>
      </p:sp>
      <p:sp>
        <p:nvSpPr>
          <p:cNvPr id="241" name="Google Shape;241;g58a24c8cb3_0_0"/>
          <p:cNvSpPr txBox="1"/>
          <p:nvPr/>
        </p:nvSpPr>
        <p:spPr>
          <a:xfrm>
            <a:off x="275762" y="971992"/>
            <a:ext cx="3607125" cy="3687000"/>
          </a:xfrm>
          <a:prstGeom prst="rect">
            <a:avLst/>
          </a:prstGeom>
          <a:noFill/>
          <a:ln>
            <a:noFill/>
          </a:ln>
        </p:spPr>
        <p:txBody>
          <a:bodyPr spcFirstLastPara="1" wrap="square" lIns="91425" tIns="45700" rIns="91425" bIns="45700" anchor="t" anchorCtr="0">
            <a:noAutofit/>
          </a:bodyPr>
          <a:lstStyle/>
          <a:p>
            <a:pPr marL="457200" lvl="0" indent="-355600" algn="l" rtl="0">
              <a:spcBef>
                <a:spcPts val="0"/>
              </a:spcBef>
              <a:spcAft>
                <a:spcPts val="600"/>
              </a:spcAft>
              <a:buClr>
                <a:schemeClr val="dk1"/>
              </a:buClr>
              <a:buSzPts val="2000"/>
              <a:buChar char="●"/>
            </a:pPr>
            <a:r>
              <a:rPr lang="ru-RU" sz="2400" dirty="0">
                <a:solidFill>
                  <a:schemeClr val="dk1"/>
                </a:solidFil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Политика</a:t>
            </a:r>
            <a:endParaRPr sz="2400" dirty="0">
              <a:solidFill>
                <a:schemeClr val="dk1"/>
              </a:solidFill>
            </a:endParaRPr>
          </a:p>
          <a:p>
            <a:pPr marL="457200" lvl="0" indent="-355600" algn="l" rtl="0">
              <a:spcBef>
                <a:spcPts val="0"/>
              </a:spcBef>
              <a:spcAft>
                <a:spcPts val="600"/>
              </a:spcAft>
              <a:buClr>
                <a:schemeClr val="dk1"/>
              </a:buClr>
              <a:buSzPts val="2000"/>
              <a:buChar char="●"/>
            </a:pPr>
            <a:r>
              <a:rPr lang="ru-RU" sz="2400" dirty="0">
                <a:solidFill>
                  <a:schemeClr val="dk1"/>
                </a:solidFill>
              </a:rPr>
              <a:t>Процедуры</a:t>
            </a:r>
            <a:endParaRPr sz="2400" dirty="0">
              <a:solidFill>
                <a:schemeClr val="dk1"/>
              </a:solidFill>
            </a:endParaRPr>
          </a:p>
          <a:p>
            <a:pPr marL="457200" lvl="0" indent="-355600" algn="l" rtl="0">
              <a:spcBef>
                <a:spcPts val="0"/>
              </a:spcBef>
              <a:spcAft>
                <a:spcPts val="600"/>
              </a:spcAft>
              <a:buClr>
                <a:schemeClr val="dk1"/>
              </a:buClr>
              <a:buSzPts val="2000"/>
              <a:buChar char="●"/>
            </a:pPr>
            <a:r>
              <a:rPr lang="ru-RU" sz="2400" dirty="0">
                <a:solidFill>
                  <a:schemeClr val="dk1"/>
                </a:solidFill>
              </a:rPr>
              <a:t>Обучение</a:t>
            </a:r>
            <a:endParaRPr lang="en-US" sz="2400" dirty="0">
              <a:solidFill>
                <a:schemeClr val="dk1"/>
              </a:solidFill>
            </a:endParaRPr>
          </a:p>
          <a:p>
            <a:pPr marL="457200" lvl="0" indent="-355600" algn="l" rtl="0">
              <a:spcBef>
                <a:spcPts val="0"/>
              </a:spcBef>
              <a:spcAft>
                <a:spcPts val="600"/>
              </a:spcAft>
              <a:buClr>
                <a:schemeClr val="dk1"/>
              </a:buClr>
              <a:buSzPts val="2000"/>
              <a:buChar char="●"/>
            </a:pPr>
            <a:r>
              <a:rPr lang="ru-RU" sz="2400" dirty="0">
                <a:solidFill>
                  <a:schemeClr val="dk1"/>
                </a:solidFill>
              </a:rPr>
              <a:t>Повышение осведомленности среди получателей помощи</a:t>
            </a:r>
            <a:endParaRPr sz="2400" dirty="0">
              <a:solidFill>
                <a:schemeClr val="dk1"/>
              </a:solidFill>
            </a:endParaRPr>
          </a:p>
          <a:p>
            <a:pPr marL="457200" lvl="0" indent="-355600" algn="l" rtl="0">
              <a:spcBef>
                <a:spcPts val="0"/>
              </a:spcBef>
              <a:spcAft>
                <a:spcPts val="600"/>
              </a:spcAft>
              <a:buClr>
                <a:schemeClr val="dk1"/>
              </a:buClr>
              <a:buSzPts val="2000"/>
              <a:buChar char="●"/>
            </a:pPr>
            <a:r>
              <a:rPr lang="ru-RU" sz="2400" dirty="0">
                <a:solidFill>
                  <a:schemeClr val="dk1"/>
                </a:solidFill>
              </a:rPr>
              <a:t>Оценка рисков и управление рисками</a:t>
            </a:r>
            <a:endParaRPr sz="2400" dirty="0">
              <a:solidFill>
                <a:schemeClr val="dk1"/>
              </a:solidFill>
            </a:endParaRPr>
          </a:p>
        </p:txBody>
      </p:sp>
      <p:sp>
        <p:nvSpPr>
          <p:cNvPr id="242" name="Google Shape;242;g58a24c8cb3_0_0"/>
          <p:cNvSpPr txBox="1">
            <a:spLocks noGrp="1"/>
          </p:cNvSpPr>
          <p:nvPr>
            <p:ph type="sldNum" idx="12"/>
          </p:nvPr>
        </p:nvSpPr>
        <p:spPr>
          <a:xfrm>
            <a:off x="375790" y="4758315"/>
            <a:ext cx="2133600" cy="273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sz="900">
                <a:solidFill>
                  <a:srgbClr val="7F7F7F"/>
                </a:solidFill>
                <a:latin typeface="Calibri"/>
                <a:ea typeface="Calibri"/>
                <a:cs typeface="Calibri"/>
                <a:sym typeface="Calibri"/>
              </a:rPr>
              <a:t>16</a:t>
            </a:fld>
            <a:endParaRPr sz="900">
              <a:solidFill>
                <a:srgbClr val="7F7F7F"/>
              </a:solidFill>
              <a:latin typeface="Calibri"/>
              <a:ea typeface="Calibri"/>
              <a:cs typeface="Calibri"/>
              <a:sym typeface="Calibri"/>
            </a:endParaRPr>
          </a:p>
        </p:txBody>
      </p:sp>
      <p:pic>
        <p:nvPicPr>
          <p:cNvPr id="245" name="Google Shape;245;g58a24c8cb3_0_0"/>
          <p:cNvPicPr preferRelativeResize="0"/>
          <p:nvPr/>
        </p:nvPicPr>
        <p:blipFill>
          <a:blip r:embed="rId3">
            <a:extLst>
              <a:ext uri="{28A0092B-C50C-407E-A947-70E740481C1C}">
                <a14:useLocalDpi xmlns:a14="http://schemas.microsoft.com/office/drawing/2010/main" val="0"/>
              </a:ext>
            </a:extLst>
          </a:blip>
          <a:stretch>
            <a:fillRect/>
          </a:stretch>
        </p:blipFill>
        <p:spPr>
          <a:xfrm>
            <a:off x="4023359" y="902526"/>
            <a:ext cx="4428309" cy="3120833"/>
          </a:xfrm>
          <a:prstGeom prst="rect">
            <a:avLst/>
          </a:prstGeom>
          <a:noFill/>
          <a:ln>
            <a:noFill/>
          </a:ln>
        </p:spPr>
      </p:pic>
      <p:sp>
        <p:nvSpPr>
          <p:cNvPr id="9" name="Google Shape;333;g58a3ee7669_0_24">
            <a:extLst>
              <a:ext uri="{FF2B5EF4-FFF2-40B4-BE49-F238E27FC236}">
                <a16:creationId xmlns:a16="http://schemas.microsoft.com/office/drawing/2014/main" id="{230A76A2-CC8D-4FAD-9E39-945C0A1325E9}"/>
              </a:ext>
            </a:extLst>
          </p:cNvPr>
          <p:cNvSpPr txBox="1">
            <a:spLocks noGrp="1"/>
          </p:cNvSpPr>
          <p:nvPr>
            <p:ph type="ftr" idx="11"/>
          </p:nvPr>
        </p:nvSpPr>
        <p:spPr>
          <a:xfrm>
            <a:off x="6805914" y="4841867"/>
            <a:ext cx="1880886" cy="18558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ru-RU" sz="900" b="0" dirty="0">
                <a:solidFill>
                  <a:schemeClr val="tx1"/>
                </a:solidFill>
                <a:latin typeface="Arial"/>
                <a:ea typeface="Arial"/>
                <a:cs typeface="Arial"/>
                <a:sym typeface="Arial"/>
              </a:rPr>
              <a:t>Обучение по </a:t>
            </a:r>
            <a:r>
              <a:rPr lang="ru-RU" dirty="0">
                <a:solidFill>
                  <a:schemeClr val="tx1"/>
                </a:solidFill>
                <a:latin typeface="Arial"/>
                <a:ea typeface="Arial"/>
                <a:cs typeface="Arial"/>
                <a:sym typeface="Arial"/>
              </a:rPr>
              <a:t>Оценке </a:t>
            </a:r>
            <a:r>
              <a:rPr lang="ru-RU" sz="900" b="0" dirty="0">
                <a:solidFill>
                  <a:schemeClr val="tx1"/>
                </a:solidFill>
                <a:latin typeface="Arial"/>
                <a:ea typeface="Arial"/>
                <a:cs typeface="Arial"/>
                <a:sym typeface="Arial"/>
              </a:rPr>
              <a:t>ЗСЭН</a:t>
            </a:r>
            <a:r>
              <a:rPr lang="en-US" sz="900" b="0" dirty="0">
                <a:solidFill>
                  <a:srgbClr val="7F7F7F"/>
                </a:solidFill>
                <a:latin typeface="Arial"/>
                <a:ea typeface="Arial"/>
                <a:cs typeface="Arial"/>
                <a:sym typeface="Arial"/>
              </a:rPr>
              <a:t> </a:t>
            </a:r>
            <a:endParaRPr sz="900" b="0" dirty="0">
              <a:solidFill>
                <a:srgbClr val="2899FC"/>
              </a:solidFill>
              <a:latin typeface="Arial"/>
              <a:ea typeface="Arial"/>
              <a:cs typeface="Arial"/>
              <a:sym typeface="Arial"/>
            </a:endParaRPr>
          </a:p>
        </p:txBody>
      </p:sp>
    </p:spTree>
    <p:extLst>
      <p:ext uri="{BB962C8B-B14F-4D97-AF65-F5344CB8AC3E}">
        <p14:creationId xmlns:p14="http://schemas.microsoft.com/office/powerpoint/2010/main" val="39776056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g5aded743d9_0_1713"/>
          <p:cNvSpPr txBox="1"/>
          <p:nvPr/>
        </p:nvSpPr>
        <p:spPr>
          <a:xfrm>
            <a:off x="457200" y="205979"/>
            <a:ext cx="8229600" cy="857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99FF"/>
              </a:buClr>
              <a:buSzPts val="3600"/>
              <a:buFont typeface="Arial"/>
              <a:buNone/>
            </a:pPr>
            <a:r>
              <a:rPr lang="ru-RU" sz="3000" dirty="0">
                <a:solidFill>
                  <a:schemeClr val="accent2"/>
                </a:solidFill>
              </a:rPr>
              <a:t>Предотвращение</a:t>
            </a:r>
            <a:r>
              <a:rPr lang="en-US" sz="3000" dirty="0">
                <a:solidFill>
                  <a:schemeClr val="accent2"/>
                </a:solidFill>
              </a:rPr>
              <a:t>: </a:t>
            </a:r>
            <a:r>
              <a:rPr lang="ru-RU" sz="3000" dirty="0">
                <a:solidFill>
                  <a:schemeClr val="accent2"/>
                </a:solidFil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политика</a:t>
            </a:r>
            <a:endParaRPr sz="3000" dirty="0">
              <a:solidFill>
                <a:schemeClr val="accent2"/>
              </a:solidFill>
              <a:latin typeface="Arial"/>
              <a:ea typeface="Arial"/>
              <a:cs typeface="Arial"/>
              <a:sym typeface="Arial"/>
            </a:endParaRPr>
          </a:p>
        </p:txBody>
      </p:sp>
      <p:sp>
        <p:nvSpPr>
          <p:cNvPr id="251" name="Google Shape;251;g5aded743d9_0_1713"/>
          <p:cNvSpPr txBox="1">
            <a:spLocks noGrp="1"/>
          </p:cNvSpPr>
          <p:nvPr>
            <p:ph type="sldNum" idx="12"/>
          </p:nvPr>
        </p:nvSpPr>
        <p:spPr>
          <a:xfrm>
            <a:off x="375790" y="4758315"/>
            <a:ext cx="2133600" cy="273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sz="900">
                <a:solidFill>
                  <a:srgbClr val="7F7F7F"/>
                </a:solidFill>
                <a:latin typeface="Calibri"/>
                <a:ea typeface="Calibri"/>
                <a:cs typeface="Calibri"/>
                <a:sym typeface="Calibri"/>
              </a:rPr>
              <a:t>17</a:t>
            </a:fld>
            <a:endParaRPr sz="900">
              <a:solidFill>
                <a:srgbClr val="7F7F7F"/>
              </a:solidFill>
              <a:latin typeface="Calibri"/>
              <a:ea typeface="Calibri"/>
              <a:cs typeface="Calibri"/>
              <a:sym typeface="Calibri"/>
            </a:endParaRPr>
          </a:p>
        </p:txBody>
      </p:sp>
      <p:sp>
        <p:nvSpPr>
          <p:cNvPr id="253" name="Google Shape;253;g5aded743d9_0_1713"/>
          <p:cNvSpPr txBox="1"/>
          <p:nvPr/>
        </p:nvSpPr>
        <p:spPr>
          <a:xfrm>
            <a:off x="457200" y="740701"/>
            <a:ext cx="8229600" cy="3633300"/>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0"/>
              </a:spcAft>
              <a:buNone/>
            </a:pPr>
            <a:endParaRPr sz="2000" i="1"/>
          </a:p>
        </p:txBody>
      </p:sp>
      <p:pic>
        <p:nvPicPr>
          <p:cNvPr id="254" name="Google Shape;254;g5aded743d9_0_1713"/>
          <p:cNvPicPr preferRelativeResize="0"/>
          <p:nvPr/>
        </p:nvPicPr>
        <p:blipFill rotWithShape="1">
          <a:blip r:embed="rId3">
            <a:alphaModFix/>
          </a:blip>
          <a:srcRect b="36330"/>
          <a:stretch/>
        </p:blipFill>
        <p:spPr>
          <a:xfrm>
            <a:off x="518350" y="863898"/>
            <a:ext cx="3151756" cy="2642826"/>
          </a:xfrm>
          <a:prstGeom prst="rect">
            <a:avLst/>
          </a:prstGeom>
          <a:noFill/>
          <a:ln w="9525" cap="flat" cmpd="sng">
            <a:solidFill>
              <a:schemeClr val="dk2"/>
            </a:solidFill>
            <a:prstDash val="solid"/>
            <a:round/>
            <a:headEnd type="none" w="sm" len="sm"/>
            <a:tailEnd type="none" w="sm" len="sm"/>
          </a:ln>
        </p:spPr>
      </p:pic>
      <p:pic>
        <p:nvPicPr>
          <p:cNvPr id="255" name="Google Shape;255;g5aded743d9_0_1713"/>
          <p:cNvPicPr preferRelativeResize="0"/>
          <p:nvPr/>
        </p:nvPicPr>
        <p:blipFill>
          <a:blip r:embed="rId4">
            <a:alphaModFix/>
          </a:blip>
          <a:stretch>
            <a:fillRect/>
          </a:stretch>
        </p:blipFill>
        <p:spPr>
          <a:xfrm>
            <a:off x="3993351" y="801625"/>
            <a:ext cx="3772149" cy="2767362"/>
          </a:xfrm>
          <a:prstGeom prst="rect">
            <a:avLst/>
          </a:prstGeom>
          <a:noFill/>
          <a:ln w="9525" cap="flat" cmpd="sng">
            <a:solidFill>
              <a:schemeClr val="dk2"/>
            </a:solidFill>
            <a:prstDash val="solid"/>
            <a:round/>
            <a:headEnd type="none" w="sm" len="sm"/>
            <a:tailEnd type="none" w="sm" len="sm"/>
          </a:ln>
        </p:spPr>
      </p:pic>
      <p:pic>
        <p:nvPicPr>
          <p:cNvPr id="256" name="Google Shape;256;g5aded743d9_0_1713"/>
          <p:cNvPicPr preferRelativeResize="0"/>
          <p:nvPr/>
        </p:nvPicPr>
        <p:blipFill>
          <a:blip r:embed="rId5">
            <a:alphaModFix/>
          </a:blip>
          <a:stretch>
            <a:fillRect/>
          </a:stretch>
        </p:blipFill>
        <p:spPr>
          <a:xfrm>
            <a:off x="1614050" y="1382300"/>
            <a:ext cx="3463001" cy="2836219"/>
          </a:xfrm>
          <a:prstGeom prst="rect">
            <a:avLst/>
          </a:prstGeom>
          <a:noFill/>
          <a:ln w="9525" cap="flat" cmpd="sng">
            <a:solidFill>
              <a:schemeClr val="dk2"/>
            </a:solidFill>
            <a:prstDash val="solid"/>
            <a:round/>
            <a:headEnd type="none" w="sm" len="sm"/>
            <a:tailEnd type="none" w="sm" len="sm"/>
          </a:ln>
        </p:spPr>
      </p:pic>
      <p:pic>
        <p:nvPicPr>
          <p:cNvPr id="257" name="Google Shape;257;g5aded743d9_0_1713"/>
          <p:cNvPicPr preferRelativeResize="0"/>
          <p:nvPr/>
        </p:nvPicPr>
        <p:blipFill>
          <a:blip r:embed="rId6">
            <a:alphaModFix/>
          </a:blip>
          <a:stretch>
            <a:fillRect/>
          </a:stretch>
        </p:blipFill>
        <p:spPr>
          <a:xfrm>
            <a:off x="3092400" y="1974323"/>
            <a:ext cx="3151751" cy="2244207"/>
          </a:xfrm>
          <a:prstGeom prst="rect">
            <a:avLst/>
          </a:prstGeom>
          <a:noFill/>
          <a:ln w="9525" cap="flat" cmpd="sng">
            <a:solidFill>
              <a:schemeClr val="dk2"/>
            </a:solidFill>
            <a:prstDash val="solid"/>
            <a:round/>
            <a:headEnd type="none" w="sm" len="sm"/>
            <a:tailEnd type="none" w="sm" len="sm"/>
          </a:ln>
        </p:spPr>
      </p:pic>
      <p:pic>
        <p:nvPicPr>
          <p:cNvPr id="258" name="Google Shape;258;g5aded743d9_0_1713"/>
          <p:cNvPicPr preferRelativeResize="0"/>
          <p:nvPr/>
        </p:nvPicPr>
        <p:blipFill rotWithShape="1">
          <a:blip r:embed="rId7">
            <a:alphaModFix/>
          </a:blip>
          <a:srcRect b="29363"/>
          <a:stretch/>
        </p:blipFill>
        <p:spPr>
          <a:xfrm>
            <a:off x="4726100" y="2237700"/>
            <a:ext cx="2895599" cy="2136305"/>
          </a:xfrm>
          <a:prstGeom prst="rect">
            <a:avLst/>
          </a:prstGeom>
          <a:noFill/>
          <a:ln w="9525" cap="flat" cmpd="sng">
            <a:solidFill>
              <a:schemeClr val="dk2"/>
            </a:solidFill>
            <a:prstDash val="solid"/>
            <a:round/>
            <a:headEnd type="none" w="sm" len="sm"/>
            <a:tailEnd type="none" w="sm" len="sm"/>
          </a:ln>
        </p:spPr>
      </p:pic>
      <p:sp>
        <p:nvSpPr>
          <p:cNvPr id="12" name="Google Shape;333;g58a3ee7669_0_24">
            <a:extLst>
              <a:ext uri="{FF2B5EF4-FFF2-40B4-BE49-F238E27FC236}">
                <a16:creationId xmlns:a16="http://schemas.microsoft.com/office/drawing/2014/main" id="{FA1B546A-05CA-4BA3-BCB8-D2EA3C68C07E}"/>
              </a:ext>
            </a:extLst>
          </p:cNvPr>
          <p:cNvSpPr txBox="1">
            <a:spLocks noGrp="1"/>
          </p:cNvSpPr>
          <p:nvPr>
            <p:ph type="ftr" idx="11"/>
          </p:nvPr>
        </p:nvSpPr>
        <p:spPr>
          <a:xfrm>
            <a:off x="6805914" y="4841867"/>
            <a:ext cx="1880886" cy="18558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ru-RU" sz="900" b="0" dirty="0">
                <a:solidFill>
                  <a:schemeClr val="tx1"/>
                </a:solidFill>
                <a:latin typeface="Arial"/>
                <a:ea typeface="Arial"/>
                <a:cs typeface="Arial"/>
                <a:sym typeface="Arial"/>
              </a:rPr>
              <a:t>Обучение по </a:t>
            </a:r>
            <a:r>
              <a:rPr lang="ru-RU" dirty="0">
                <a:solidFill>
                  <a:schemeClr val="tx1"/>
                </a:solidFill>
                <a:latin typeface="Arial"/>
                <a:ea typeface="Arial"/>
                <a:cs typeface="Arial"/>
                <a:sym typeface="Arial"/>
              </a:rPr>
              <a:t>Оценке </a:t>
            </a:r>
            <a:r>
              <a:rPr lang="ru-RU" sz="900" b="0" dirty="0">
                <a:solidFill>
                  <a:schemeClr val="tx1"/>
                </a:solidFill>
                <a:latin typeface="Arial"/>
                <a:ea typeface="Arial"/>
                <a:cs typeface="Arial"/>
                <a:sym typeface="Arial"/>
              </a:rPr>
              <a:t>ЗСЭН</a:t>
            </a:r>
            <a:r>
              <a:rPr lang="en-US" sz="900" b="0" dirty="0">
                <a:solidFill>
                  <a:srgbClr val="7F7F7F"/>
                </a:solidFill>
                <a:latin typeface="Arial"/>
                <a:ea typeface="Arial"/>
                <a:cs typeface="Arial"/>
                <a:sym typeface="Arial"/>
              </a:rPr>
              <a:t> </a:t>
            </a:r>
            <a:endParaRPr sz="900" b="0" dirty="0">
              <a:solidFill>
                <a:srgbClr val="2899FC"/>
              </a:solidFill>
              <a:latin typeface="Arial"/>
              <a:ea typeface="Arial"/>
              <a:cs typeface="Arial"/>
              <a:sym typeface="Arial"/>
            </a:endParaRPr>
          </a:p>
        </p:txBody>
      </p:sp>
    </p:spTree>
    <p:extLst>
      <p:ext uri="{BB962C8B-B14F-4D97-AF65-F5344CB8AC3E}">
        <p14:creationId xmlns:p14="http://schemas.microsoft.com/office/powerpoint/2010/main" val="31471753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g58a24c8cb3_0_10"/>
          <p:cNvSpPr txBox="1"/>
          <p:nvPr/>
        </p:nvSpPr>
        <p:spPr>
          <a:xfrm>
            <a:off x="457200" y="205979"/>
            <a:ext cx="8229600" cy="857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99FF"/>
              </a:buClr>
              <a:buSzPts val="3600"/>
              <a:buFont typeface="Arial"/>
              <a:buNone/>
            </a:pPr>
            <a:r>
              <a:rPr lang="ru-RU" sz="3000" dirty="0">
                <a:solidFill>
                  <a:schemeClr val="accent2"/>
                </a:solidFill>
              </a:rPr>
              <a:t>Предотвращение</a:t>
            </a:r>
            <a:r>
              <a:rPr lang="en-US" sz="3000" dirty="0">
                <a:solidFill>
                  <a:schemeClr val="accent2"/>
                </a:solidFill>
              </a:rPr>
              <a:t>: </a:t>
            </a:r>
            <a:r>
              <a:rPr lang="ru-RU" sz="3000" dirty="0">
                <a:solidFill>
                  <a:schemeClr val="accent2"/>
                </a:solidFill>
              </a:rPr>
              <a:t>процедуры</a:t>
            </a:r>
            <a:endParaRPr sz="3000" dirty="0">
              <a:solidFill>
                <a:schemeClr val="accent2"/>
              </a:solidFill>
              <a:sym typeface="Arial"/>
            </a:endParaRPr>
          </a:p>
        </p:txBody>
      </p:sp>
      <p:sp>
        <p:nvSpPr>
          <p:cNvPr id="265" name="Google Shape;265;g58a24c8cb3_0_10"/>
          <p:cNvSpPr txBox="1">
            <a:spLocks noGrp="1"/>
          </p:cNvSpPr>
          <p:nvPr>
            <p:ph type="sldNum" idx="12"/>
          </p:nvPr>
        </p:nvSpPr>
        <p:spPr>
          <a:xfrm>
            <a:off x="375790" y="4758315"/>
            <a:ext cx="2133600" cy="273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sz="900">
                <a:solidFill>
                  <a:srgbClr val="7F7F7F"/>
                </a:solidFill>
                <a:latin typeface="Calibri"/>
                <a:ea typeface="Calibri"/>
                <a:cs typeface="Calibri"/>
                <a:sym typeface="Calibri"/>
              </a:rPr>
              <a:t>18</a:t>
            </a:fld>
            <a:endParaRPr sz="900">
              <a:solidFill>
                <a:srgbClr val="7F7F7F"/>
              </a:solidFill>
              <a:latin typeface="Calibri"/>
              <a:ea typeface="Calibri"/>
              <a:cs typeface="Calibri"/>
              <a:sym typeface="Calibri"/>
            </a:endParaRPr>
          </a:p>
        </p:txBody>
      </p:sp>
      <p:sp>
        <p:nvSpPr>
          <p:cNvPr id="2" name="Rectangle: Rounded Corners 1">
            <a:extLst>
              <a:ext uri="{FF2B5EF4-FFF2-40B4-BE49-F238E27FC236}">
                <a16:creationId xmlns:a16="http://schemas.microsoft.com/office/drawing/2014/main" id="{0305178C-3701-492B-9D2C-4C8F8CBE0615}"/>
              </a:ext>
            </a:extLst>
          </p:cNvPr>
          <p:cNvSpPr/>
          <p:nvPr/>
        </p:nvSpPr>
        <p:spPr>
          <a:xfrm>
            <a:off x="522514" y="1424947"/>
            <a:ext cx="1698172" cy="990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t>Управление</a:t>
            </a:r>
            <a:endParaRPr lang="en-US" sz="1600" b="1" dirty="0"/>
          </a:p>
        </p:txBody>
      </p:sp>
      <p:sp>
        <p:nvSpPr>
          <p:cNvPr id="3" name="Rectangle: Rounded Corners 2">
            <a:extLst>
              <a:ext uri="{FF2B5EF4-FFF2-40B4-BE49-F238E27FC236}">
                <a16:creationId xmlns:a16="http://schemas.microsoft.com/office/drawing/2014/main" id="{12BF0BFC-0968-4CE6-890E-CDD37903363C}"/>
              </a:ext>
            </a:extLst>
          </p:cNvPr>
          <p:cNvSpPr/>
          <p:nvPr/>
        </p:nvSpPr>
        <p:spPr>
          <a:xfrm>
            <a:off x="2471057" y="1424947"/>
            <a:ext cx="1698172" cy="990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t>Персонал</a:t>
            </a:r>
            <a:endParaRPr lang="en-US" sz="1600" b="1" dirty="0"/>
          </a:p>
        </p:txBody>
      </p:sp>
      <p:sp>
        <p:nvSpPr>
          <p:cNvPr id="4" name="Rectangle: Rounded Corners 3">
            <a:extLst>
              <a:ext uri="{FF2B5EF4-FFF2-40B4-BE49-F238E27FC236}">
                <a16:creationId xmlns:a16="http://schemas.microsoft.com/office/drawing/2014/main" id="{5FC9B253-15A8-4679-A8BC-EF0F8C332F27}"/>
              </a:ext>
            </a:extLst>
          </p:cNvPr>
          <p:cNvSpPr/>
          <p:nvPr/>
        </p:nvSpPr>
        <p:spPr>
          <a:xfrm>
            <a:off x="4490357" y="1424947"/>
            <a:ext cx="1698172" cy="990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t>Сотрудник по ЗСЭН</a:t>
            </a:r>
            <a:endParaRPr lang="en-US" sz="1600" b="1" dirty="0"/>
          </a:p>
        </p:txBody>
      </p:sp>
      <p:sp>
        <p:nvSpPr>
          <p:cNvPr id="5" name="Rectangle: Rounded Corners 4">
            <a:extLst>
              <a:ext uri="{FF2B5EF4-FFF2-40B4-BE49-F238E27FC236}">
                <a16:creationId xmlns:a16="http://schemas.microsoft.com/office/drawing/2014/main" id="{98AE78BE-3877-4935-B65D-9429F9C87518}"/>
              </a:ext>
            </a:extLst>
          </p:cNvPr>
          <p:cNvSpPr/>
          <p:nvPr/>
        </p:nvSpPr>
        <p:spPr>
          <a:xfrm>
            <a:off x="6507267" y="1419462"/>
            <a:ext cx="1698172" cy="990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t>Отдел кадров</a:t>
            </a:r>
            <a:endParaRPr lang="en-US" sz="1600" b="1" dirty="0"/>
          </a:p>
        </p:txBody>
      </p:sp>
      <p:sp>
        <p:nvSpPr>
          <p:cNvPr id="6" name="Rectangle: Rounded Corners 5">
            <a:extLst>
              <a:ext uri="{FF2B5EF4-FFF2-40B4-BE49-F238E27FC236}">
                <a16:creationId xmlns:a16="http://schemas.microsoft.com/office/drawing/2014/main" id="{A63181F3-68BC-444B-85A2-ECB4D6392859}"/>
              </a:ext>
            </a:extLst>
          </p:cNvPr>
          <p:cNvSpPr/>
          <p:nvPr/>
        </p:nvSpPr>
        <p:spPr>
          <a:xfrm>
            <a:off x="885708" y="2621854"/>
            <a:ext cx="1497019" cy="857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Google Shape;267;g58a24c8cb3_0_10">
            <a:extLst>
              <a:ext uri="{FF2B5EF4-FFF2-40B4-BE49-F238E27FC236}">
                <a16:creationId xmlns:a16="http://schemas.microsoft.com/office/drawing/2014/main" id="{09AF2284-5078-440F-A885-2CD22BFEDE28}"/>
              </a:ext>
            </a:extLst>
          </p:cNvPr>
          <p:cNvSpPr txBox="1"/>
          <p:nvPr/>
        </p:nvSpPr>
        <p:spPr>
          <a:xfrm>
            <a:off x="4976344" y="2562224"/>
            <a:ext cx="1290309" cy="640492"/>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0"/>
              </a:spcAft>
              <a:buNone/>
            </a:pPr>
            <a:r>
              <a:rPr lang="ru-RU" dirty="0"/>
              <a:t>Кому нужно сообщать о жалобах</a:t>
            </a:r>
            <a:endParaRPr dirty="0"/>
          </a:p>
        </p:txBody>
      </p:sp>
      <p:sp>
        <p:nvSpPr>
          <p:cNvPr id="19" name="Rectangle: Rounded Corners 18">
            <a:extLst>
              <a:ext uri="{FF2B5EF4-FFF2-40B4-BE49-F238E27FC236}">
                <a16:creationId xmlns:a16="http://schemas.microsoft.com/office/drawing/2014/main" id="{C6CBE170-F4C2-4D19-B57E-52781C8CF62A}"/>
              </a:ext>
            </a:extLst>
          </p:cNvPr>
          <p:cNvSpPr/>
          <p:nvPr/>
        </p:nvSpPr>
        <p:spPr>
          <a:xfrm>
            <a:off x="6862977" y="3647358"/>
            <a:ext cx="1497019" cy="857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6CD581A9-ADF1-45BA-827A-9B4BCA2F0C55}"/>
              </a:ext>
            </a:extLst>
          </p:cNvPr>
          <p:cNvSpPr/>
          <p:nvPr/>
        </p:nvSpPr>
        <p:spPr>
          <a:xfrm>
            <a:off x="2854972" y="3584122"/>
            <a:ext cx="1497019" cy="857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80C49E4F-3971-4707-A6DB-BD5D3D45F7F9}"/>
              </a:ext>
            </a:extLst>
          </p:cNvPr>
          <p:cNvSpPr/>
          <p:nvPr/>
        </p:nvSpPr>
        <p:spPr>
          <a:xfrm>
            <a:off x="2854971" y="2633317"/>
            <a:ext cx="1497019" cy="857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1B53A778-EC8D-4B09-9803-14D0D5D711C8}"/>
              </a:ext>
            </a:extLst>
          </p:cNvPr>
          <p:cNvSpPr/>
          <p:nvPr/>
        </p:nvSpPr>
        <p:spPr>
          <a:xfrm>
            <a:off x="4872990" y="3647358"/>
            <a:ext cx="1497019" cy="857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3B66E5E0-57D8-4786-B9F3-A571E1DC434E}"/>
              </a:ext>
            </a:extLst>
          </p:cNvPr>
          <p:cNvSpPr/>
          <p:nvPr/>
        </p:nvSpPr>
        <p:spPr>
          <a:xfrm>
            <a:off x="4872990" y="2592767"/>
            <a:ext cx="1497019" cy="857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52239921-DA42-4253-8394-9C1C1CF13DE5}"/>
              </a:ext>
            </a:extLst>
          </p:cNvPr>
          <p:cNvSpPr/>
          <p:nvPr/>
        </p:nvSpPr>
        <p:spPr>
          <a:xfrm>
            <a:off x="6884981" y="2603729"/>
            <a:ext cx="1497019" cy="857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Connector: Elbow 41">
            <a:extLst>
              <a:ext uri="{FF2B5EF4-FFF2-40B4-BE49-F238E27FC236}">
                <a16:creationId xmlns:a16="http://schemas.microsoft.com/office/drawing/2014/main" id="{78373037-D685-4552-8667-182D1A6C3275}"/>
              </a:ext>
            </a:extLst>
          </p:cNvPr>
          <p:cNvCxnSpPr>
            <a:endCxn id="6" idx="1"/>
          </p:cNvCxnSpPr>
          <p:nvPr/>
        </p:nvCxnSpPr>
        <p:spPr>
          <a:xfrm rot="16200000" flipH="1">
            <a:off x="464886" y="2629731"/>
            <a:ext cx="640491" cy="201153"/>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Connector: Elbow 46">
            <a:extLst>
              <a:ext uri="{FF2B5EF4-FFF2-40B4-BE49-F238E27FC236}">
                <a16:creationId xmlns:a16="http://schemas.microsoft.com/office/drawing/2014/main" id="{73328FF5-1D09-4017-B1C8-4E46B6E37DD3}"/>
              </a:ext>
            </a:extLst>
          </p:cNvPr>
          <p:cNvCxnSpPr>
            <a:cxnSpLocks/>
          </p:cNvCxnSpPr>
          <p:nvPr/>
        </p:nvCxnSpPr>
        <p:spPr>
          <a:xfrm rot="16200000" flipH="1">
            <a:off x="2434150" y="2676538"/>
            <a:ext cx="640491" cy="201153"/>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Connector: Elbow 47">
            <a:extLst>
              <a:ext uri="{FF2B5EF4-FFF2-40B4-BE49-F238E27FC236}">
                <a16:creationId xmlns:a16="http://schemas.microsoft.com/office/drawing/2014/main" id="{31AE525E-445F-488B-9B2C-677118DF7C03}"/>
              </a:ext>
            </a:extLst>
          </p:cNvPr>
          <p:cNvCxnSpPr>
            <a:cxnSpLocks/>
          </p:cNvCxnSpPr>
          <p:nvPr/>
        </p:nvCxnSpPr>
        <p:spPr>
          <a:xfrm rot="16200000" flipH="1">
            <a:off x="2440429" y="3294599"/>
            <a:ext cx="640491" cy="201153"/>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Connector: Elbow 51">
            <a:extLst>
              <a:ext uri="{FF2B5EF4-FFF2-40B4-BE49-F238E27FC236}">
                <a16:creationId xmlns:a16="http://schemas.microsoft.com/office/drawing/2014/main" id="{2A8A3C8D-3E23-4D47-882C-B8F2166508E0}"/>
              </a:ext>
            </a:extLst>
          </p:cNvPr>
          <p:cNvCxnSpPr>
            <a:cxnSpLocks/>
          </p:cNvCxnSpPr>
          <p:nvPr/>
        </p:nvCxnSpPr>
        <p:spPr>
          <a:xfrm rot="16200000" flipH="1">
            <a:off x="4439609" y="2676538"/>
            <a:ext cx="640491" cy="201153"/>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Connector: Elbow 52">
            <a:extLst>
              <a:ext uri="{FF2B5EF4-FFF2-40B4-BE49-F238E27FC236}">
                <a16:creationId xmlns:a16="http://schemas.microsoft.com/office/drawing/2014/main" id="{09C8A963-A2B7-4B81-A7A8-CA36D74BF8A4}"/>
              </a:ext>
            </a:extLst>
          </p:cNvPr>
          <p:cNvCxnSpPr>
            <a:cxnSpLocks/>
          </p:cNvCxnSpPr>
          <p:nvPr/>
        </p:nvCxnSpPr>
        <p:spPr>
          <a:xfrm rot="16200000" flipH="1">
            <a:off x="4439608" y="3306325"/>
            <a:ext cx="640491" cy="201153"/>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Connector: Elbow 53">
            <a:extLst>
              <a:ext uri="{FF2B5EF4-FFF2-40B4-BE49-F238E27FC236}">
                <a16:creationId xmlns:a16="http://schemas.microsoft.com/office/drawing/2014/main" id="{C32E8D54-C390-4148-904A-F83F70C698E0}"/>
              </a:ext>
            </a:extLst>
          </p:cNvPr>
          <p:cNvCxnSpPr>
            <a:cxnSpLocks/>
          </p:cNvCxnSpPr>
          <p:nvPr/>
        </p:nvCxnSpPr>
        <p:spPr>
          <a:xfrm rot="16200000" flipH="1">
            <a:off x="6464159" y="2667237"/>
            <a:ext cx="640491" cy="201153"/>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Connector: Elbow 54">
            <a:extLst>
              <a:ext uri="{FF2B5EF4-FFF2-40B4-BE49-F238E27FC236}">
                <a16:creationId xmlns:a16="http://schemas.microsoft.com/office/drawing/2014/main" id="{74AE2681-8938-4EA1-8DAA-5857E26FD4F7}"/>
              </a:ext>
            </a:extLst>
          </p:cNvPr>
          <p:cNvCxnSpPr>
            <a:cxnSpLocks/>
          </p:cNvCxnSpPr>
          <p:nvPr/>
        </p:nvCxnSpPr>
        <p:spPr>
          <a:xfrm rot="16200000" flipH="1">
            <a:off x="6478429" y="3298837"/>
            <a:ext cx="640491" cy="201153"/>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8974E335-C283-4B92-AA98-BDF5FA2DC29A}"/>
              </a:ext>
            </a:extLst>
          </p:cNvPr>
          <p:cNvSpPr txBox="1"/>
          <p:nvPr/>
        </p:nvSpPr>
        <p:spPr>
          <a:xfrm>
            <a:off x="2933036" y="2744577"/>
            <a:ext cx="1197000" cy="738664"/>
          </a:xfrm>
          <a:prstGeom prst="rect">
            <a:avLst/>
          </a:prstGeom>
          <a:noFill/>
        </p:spPr>
        <p:txBody>
          <a:bodyPr wrap="square" rtlCol="0">
            <a:spAutoFit/>
          </a:bodyPr>
          <a:lstStyle/>
          <a:p>
            <a:r>
              <a:rPr lang="ru-RU" dirty="0"/>
              <a:t>Соблюдение кодекса поведения</a:t>
            </a:r>
            <a:endParaRPr lang="en-US" dirty="0"/>
          </a:p>
        </p:txBody>
      </p:sp>
      <p:sp>
        <p:nvSpPr>
          <p:cNvPr id="49" name="TextBox 48">
            <a:extLst>
              <a:ext uri="{FF2B5EF4-FFF2-40B4-BE49-F238E27FC236}">
                <a16:creationId xmlns:a16="http://schemas.microsoft.com/office/drawing/2014/main" id="{0511014C-61F9-4216-BF28-6D6956E03D03}"/>
              </a:ext>
            </a:extLst>
          </p:cNvPr>
          <p:cNvSpPr txBox="1"/>
          <p:nvPr/>
        </p:nvSpPr>
        <p:spPr>
          <a:xfrm>
            <a:off x="993944" y="2755472"/>
            <a:ext cx="1197000" cy="523220"/>
          </a:xfrm>
          <a:prstGeom prst="rect">
            <a:avLst/>
          </a:prstGeom>
          <a:noFill/>
        </p:spPr>
        <p:txBody>
          <a:bodyPr wrap="square" rtlCol="0">
            <a:spAutoFit/>
          </a:bodyPr>
          <a:lstStyle/>
          <a:p>
            <a:r>
              <a:rPr lang="ru-RU" dirty="0"/>
              <a:t>Общий контроль</a:t>
            </a:r>
            <a:endParaRPr lang="en-US" dirty="0"/>
          </a:p>
        </p:txBody>
      </p:sp>
      <p:sp>
        <p:nvSpPr>
          <p:cNvPr id="50" name="TextBox 49">
            <a:extLst>
              <a:ext uri="{FF2B5EF4-FFF2-40B4-BE49-F238E27FC236}">
                <a16:creationId xmlns:a16="http://schemas.microsoft.com/office/drawing/2014/main" id="{201AF07C-CF8F-4F29-AA0B-F572FA111A22}"/>
              </a:ext>
            </a:extLst>
          </p:cNvPr>
          <p:cNvSpPr txBox="1"/>
          <p:nvPr/>
        </p:nvSpPr>
        <p:spPr>
          <a:xfrm>
            <a:off x="2927357" y="3702858"/>
            <a:ext cx="1197000" cy="523220"/>
          </a:xfrm>
          <a:prstGeom prst="rect">
            <a:avLst/>
          </a:prstGeom>
          <a:noFill/>
        </p:spPr>
        <p:txBody>
          <a:bodyPr wrap="square" rtlCol="0">
            <a:spAutoFit/>
          </a:bodyPr>
          <a:lstStyle/>
          <a:p>
            <a:r>
              <a:rPr lang="ru-RU" dirty="0"/>
              <a:t>Сообщение о жалобах</a:t>
            </a:r>
            <a:endParaRPr lang="en-US" dirty="0"/>
          </a:p>
        </p:txBody>
      </p:sp>
      <p:sp>
        <p:nvSpPr>
          <p:cNvPr id="51" name="Google Shape;267;g58a24c8cb3_0_10">
            <a:extLst>
              <a:ext uri="{FF2B5EF4-FFF2-40B4-BE49-F238E27FC236}">
                <a16:creationId xmlns:a16="http://schemas.microsoft.com/office/drawing/2014/main" id="{58D5D4D6-AD40-4013-837B-A7D05C472C94}"/>
              </a:ext>
            </a:extLst>
          </p:cNvPr>
          <p:cNvSpPr txBox="1"/>
          <p:nvPr/>
        </p:nvSpPr>
        <p:spPr>
          <a:xfrm>
            <a:off x="4956650" y="3609842"/>
            <a:ext cx="1290309" cy="640492"/>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0"/>
              </a:spcAft>
              <a:buNone/>
            </a:pPr>
            <a:r>
              <a:rPr lang="ru-RU" dirty="0"/>
              <a:t>Проводит тренинги по ЗСЭН</a:t>
            </a:r>
            <a:endParaRPr dirty="0"/>
          </a:p>
        </p:txBody>
      </p:sp>
      <p:sp>
        <p:nvSpPr>
          <p:cNvPr id="56" name="Google Shape;267;g58a24c8cb3_0_10">
            <a:extLst>
              <a:ext uri="{FF2B5EF4-FFF2-40B4-BE49-F238E27FC236}">
                <a16:creationId xmlns:a16="http://schemas.microsoft.com/office/drawing/2014/main" id="{A3AED1A8-B566-4F0A-B184-16F065A5B296}"/>
              </a:ext>
            </a:extLst>
          </p:cNvPr>
          <p:cNvSpPr txBox="1"/>
          <p:nvPr/>
        </p:nvSpPr>
        <p:spPr>
          <a:xfrm>
            <a:off x="6903097" y="2428127"/>
            <a:ext cx="1556348" cy="640492"/>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0"/>
              </a:spcAft>
              <a:buNone/>
            </a:pPr>
            <a:r>
              <a:rPr lang="ru-RU" dirty="0"/>
              <a:t>Проводит проверку кандидатов на СЭН</a:t>
            </a:r>
          </a:p>
        </p:txBody>
      </p:sp>
      <p:sp>
        <p:nvSpPr>
          <p:cNvPr id="62" name="Google Shape;267;g58a24c8cb3_0_10">
            <a:extLst>
              <a:ext uri="{FF2B5EF4-FFF2-40B4-BE49-F238E27FC236}">
                <a16:creationId xmlns:a16="http://schemas.microsoft.com/office/drawing/2014/main" id="{0C68EDF0-AD2F-4F93-A692-53307F9BE4AE}"/>
              </a:ext>
            </a:extLst>
          </p:cNvPr>
          <p:cNvSpPr txBox="1"/>
          <p:nvPr/>
        </p:nvSpPr>
        <p:spPr>
          <a:xfrm>
            <a:off x="6856446" y="3601230"/>
            <a:ext cx="1525554" cy="640492"/>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0"/>
              </a:spcAft>
              <a:buNone/>
            </a:pPr>
            <a:r>
              <a:rPr lang="ru-RU" dirty="0"/>
              <a:t>Внедрение пункта о ЗСЭН в контракты</a:t>
            </a:r>
            <a:endParaRPr dirty="0"/>
          </a:p>
        </p:txBody>
      </p:sp>
      <p:sp>
        <p:nvSpPr>
          <p:cNvPr id="30" name="Google Shape;333;g58a3ee7669_0_24">
            <a:extLst>
              <a:ext uri="{FF2B5EF4-FFF2-40B4-BE49-F238E27FC236}">
                <a16:creationId xmlns:a16="http://schemas.microsoft.com/office/drawing/2014/main" id="{95AE9E87-BC15-4A18-BFAB-A6E8CFA16F50}"/>
              </a:ext>
            </a:extLst>
          </p:cNvPr>
          <p:cNvSpPr txBox="1">
            <a:spLocks noGrp="1"/>
          </p:cNvSpPr>
          <p:nvPr>
            <p:ph type="ftr" idx="11"/>
          </p:nvPr>
        </p:nvSpPr>
        <p:spPr>
          <a:xfrm>
            <a:off x="6805914" y="4841867"/>
            <a:ext cx="1880886" cy="18558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ru-RU" sz="900" b="0" dirty="0">
                <a:solidFill>
                  <a:schemeClr val="tx1"/>
                </a:solidFill>
                <a:latin typeface="Arial"/>
                <a:ea typeface="Arial"/>
                <a:cs typeface="Arial"/>
                <a:sym typeface="Arial"/>
              </a:rPr>
              <a:t>Обучение по </a:t>
            </a:r>
            <a:r>
              <a:rPr lang="ru-RU" dirty="0">
                <a:solidFill>
                  <a:schemeClr val="tx1"/>
                </a:solidFill>
                <a:latin typeface="Arial"/>
                <a:ea typeface="Arial"/>
                <a:cs typeface="Arial"/>
                <a:sym typeface="Arial"/>
              </a:rPr>
              <a:t>Оценке </a:t>
            </a:r>
            <a:r>
              <a:rPr lang="ru-RU" sz="900" b="0" dirty="0">
                <a:solidFill>
                  <a:schemeClr val="tx1"/>
                </a:solidFill>
                <a:latin typeface="Arial"/>
                <a:ea typeface="Arial"/>
                <a:cs typeface="Arial"/>
                <a:sym typeface="Arial"/>
              </a:rPr>
              <a:t>ЗСЭН</a:t>
            </a:r>
            <a:r>
              <a:rPr lang="en-US" sz="900" b="0" dirty="0">
                <a:solidFill>
                  <a:srgbClr val="7F7F7F"/>
                </a:solidFill>
                <a:latin typeface="Arial"/>
                <a:ea typeface="Arial"/>
                <a:cs typeface="Arial"/>
                <a:sym typeface="Arial"/>
              </a:rPr>
              <a:t> </a:t>
            </a:r>
            <a:endParaRPr sz="900" b="0" dirty="0">
              <a:solidFill>
                <a:srgbClr val="2899FC"/>
              </a:solidFill>
              <a:latin typeface="Arial"/>
              <a:ea typeface="Arial"/>
              <a:cs typeface="Arial"/>
              <a:sym typeface="Arial"/>
            </a:endParaRPr>
          </a:p>
        </p:txBody>
      </p:sp>
    </p:spTree>
    <p:extLst>
      <p:ext uri="{BB962C8B-B14F-4D97-AF65-F5344CB8AC3E}">
        <p14:creationId xmlns:p14="http://schemas.microsoft.com/office/powerpoint/2010/main" val="1278106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g5aded743d9_0_1752"/>
          <p:cNvSpPr txBox="1"/>
          <p:nvPr/>
        </p:nvSpPr>
        <p:spPr>
          <a:xfrm>
            <a:off x="457200" y="205979"/>
            <a:ext cx="8229600" cy="857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99FF"/>
              </a:buClr>
              <a:buSzPts val="3600"/>
              <a:buFont typeface="Arial"/>
              <a:buNone/>
            </a:pPr>
            <a:r>
              <a:rPr lang="ru-RU" sz="3000" dirty="0">
                <a:solidFill>
                  <a:schemeClr val="accent2"/>
                </a:solidFill>
              </a:rPr>
              <a:t>Предотвращение</a:t>
            </a:r>
            <a:r>
              <a:rPr lang="en-US" sz="3000" dirty="0">
                <a:solidFill>
                  <a:schemeClr val="accent2"/>
                </a:solidFill>
              </a:rPr>
              <a:t>: </a:t>
            </a:r>
            <a:r>
              <a:rPr lang="ru-RU" sz="3000" dirty="0">
                <a:solidFill>
                  <a:schemeClr val="accent2"/>
                </a:solidFill>
              </a:rPr>
              <a:t>обучение</a:t>
            </a:r>
            <a:endParaRPr sz="3000" dirty="0">
              <a:solidFill>
                <a:schemeClr val="accent2"/>
              </a:solidFill>
              <a:latin typeface="Arial"/>
              <a:ea typeface="Arial"/>
              <a:cs typeface="Arial"/>
              <a:sym typeface="Arial"/>
            </a:endParaRPr>
          </a:p>
        </p:txBody>
      </p:sp>
      <p:sp>
        <p:nvSpPr>
          <p:cNvPr id="274" name="Google Shape;274;g5aded743d9_0_1752"/>
          <p:cNvSpPr txBox="1">
            <a:spLocks noGrp="1"/>
          </p:cNvSpPr>
          <p:nvPr>
            <p:ph type="sldNum" idx="12"/>
          </p:nvPr>
        </p:nvSpPr>
        <p:spPr>
          <a:xfrm>
            <a:off x="375790" y="4758315"/>
            <a:ext cx="2133600" cy="273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sz="900">
                <a:solidFill>
                  <a:srgbClr val="7F7F7F"/>
                </a:solidFill>
                <a:latin typeface="Calibri"/>
                <a:ea typeface="Calibri"/>
                <a:cs typeface="Calibri"/>
                <a:sym typeface="Calibri"/>
              </a:rPr>
              <a:t>19</a:t>
            </a:fld>
            <a:endParaRPr sz="900">
              <a:solidFill>
                <a:srgbClr val="7F7F7F"/>
              </a:solidFill>
              <a:latin typeface="Calibri"/>
              <a:ea typeface="Calibri"/>
              <a:cs typeface="Calibri"/>
              <a:sym typeface="Calibri"/>
            </a:endParaRPr>
          </a:p>
        </p:txBody>
      </p:sp>
      <p:pic>
        <p:nvPicPr>
          <p:cNvPr id="276" name="Google Shape;276;g5aded743d9_0_1752"/>
          <p:cNvPicPr preferRelativeResize="0"/>
          <p:nvPr/>
        </p:nvPicPr>
        <p:blipFill>
          <a:blip r:embed="rId3">
            <a:alphaModFix/>
          </a:blip>
          <a:stretch>
            <a:fillRect/>
          </a:stretch>
        </p:blipFill>
        <p:spPr>
          <a:xfrm>
            <a:off x="4990371" y="1063379"/>
            <a:ext cx="3895754" cy="2395934"/>
          </a:xfrm>
          <a:prstGeom prst="rect">
            <a:avLst/>
          </a:prstGeom>
          <a:noFill/>
          <a:ln>
            <a:noFill/>
          </a:ln>
        </p:spPr>
      </p:pic>
      <p:sp>
        <p:nvSpPr>
          <p:cNvPr id="277" name="Google Shape;277;g5aded743d9_0_1752"/>
          <p:cNvSpPr txBox="1"/>
          <p:nvPr/>
        </p:nvSpPr>
        <p:spPr>
          <a:xfrm>
            <a:off x="457200" y="885643"/>
            <a:ext cx="4614571" cy="387267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1000"/>
              </a:spcBef>
              <a:spcAft>
                <a:spcPts val="0"/>
              </a:spcAft>
              <a:buNone/>
            </a:pPr>
            <a:r>
              <a:rPr lang="ru-RU" sz="2400" dirty="0"/>
              <a:t>Содержание</a:t>
            </a:r>
            <a:r>
              <a:rPr lang="en-US" sz="2400" dirty="0"/>
              <a:t>: </a:t>
            </a:r>
            <a:endParaRPr sz="2400" dirty="0"/>
          </a:p>
          <a:p>
            <a:pPr marL="457200" marR="0" lvl="0" indent="-355600" algn="l" rtl="0">
              <a:lnSpc>
                <a:spcPct val="100000"/>
              </a:lnSpc>
              <a:spcBef>
                <a:spcPts val="1000"/>
              </a:spcBef>
              <a:spcAft>
                <a:spcPts val="0"/>
              </a:spcAft>
              <a:buSzPts val="2000"/>
              <a:buChar char="●"/>
            </a:pPr>
            <a:r>
              <a:rPr lang="ru-RU" sz="2400" dirty="0"/>
              <a:t>политика</a:t>
            </a:r>
            <a:endParaRPr sz="2400" dirty="0"/>
          </a:p>
          <a:p>
            <a:pPr marL="457200" marR="0" lvl="0" indent="-355600" algn="l" rtl="0">
              <a:lnSpc>
                <a:spcPct val="100000"/>
              </a:lnSpc>
              <a:spcBef>
                <a:spcPts val="1000"/>
              </a:spcBef>
              <a:spcAft>
                <a:spcPts val="0"/>
              </a:spcAft>
              <a:buSzPts val="2000"/>
              <a:buChar char="●"/>
            </a:pPr>
            <a:r>
              <a:rPr lang="ru-RU" sz="2400" dirty="0"/>
              <a:t>ответственность</a:t>
            </a:r>
            <a:endParaRPr sz="2400" dirty="0"/>
          </a:p>
          <a:p>
            <a:pPr marL="457200" marR="0" lvl="0" indent="-355600" algn="l" rtl="0">
              <a:lnSpc>
                <a:spcPct val="100000"/>
              </a:lnSpc>
              <a:spcBef>
                <a:spcPts val="1000"/>
              </a:spcBef>
              <a:spcAft>
                <a:spcPts val="0"/>
              </a:spcAft>
              <a:buSzPts val="2000"/>
              <a:buChar char="●"/>
            </a:pPr>
            <a:r>
              <a:rPr lang="ru-RU" sz="2400" dirty="0"/>
              <a:t>информирование, отчетность</a:t>
            </a:r>
            <a:r>
              <a:rPr lang="en-US" sz="2400" dirty="0"/>
              <a:t> </a:t>
            </a:r>
            <a:r>
              <a:rPr lang="ru-RU" sz="2400" dirty="0"/>
              <a:t>и направление</a:t>
            </a:r>
            <a:endParaRPr sz="2400" dirty="0"/>
          </a:p>
          <a:p>
            <a:pPr marL="457200" marR="0" lvl="0" indent="-355600" algn="l" rtl="0">
              <a:lnSpc>
                <a:spcPct val="100000"/>
              </a:lnSpc>
              <a:spcBef>
                <a:spcPts val="1000"/>
              </a:spcBef>
              <a:spcAft>
                <a:spcPts val="0"/>
              </a:spcAft>
              <a:buSzPts val="2000"/>
              <a:buChar char="●"/>
            </a:pPr>
            <a:r>
              <a:rPr lang="ru-RU" sz="2400" dirty="0"/>
              <a:t>правила общения с пострадавшими</a:t>
            </a:r>
            <a:endParaRPr lang="en-US" sz="2400" dirty="0"/>
          </a:p>
          <a:p>
            <a:pPr marL="457200" marR="0" lvl="0" indent="-355600" algn="l" rtl="0">
              <a:lnSpc>
                <a:spcPct val="100000"/>
              </a:lnSpc>
              <a:spcBef>
                <a:spcPts val="1000"/>
              </a:spcBef>
              <a:spcAft>
                <a:spcPts val="0"/>
              </a:spcAft>
              <a:buSzPts val="2000"/>
              <a:buChar char="●"/>
            </a:pPr>
            <a:r>
              <a:rPr lang="ru-RU" sz="2400" dirty="0"/>
              <a:t>соответствующие контакты</a:t>
            </a:r>
            <a:endParaRPr sz="2400" dirty="0"/>
          </a:p>
        </p:txBody>
      </p:sp>
      <p:sp>
        <p:nvSpPr>
          <p:cNvPr id="278" name="Google Shape;278;g5aded743d9_0_1752"/>
          <p:cNvSpPr/>
          <p:nvPr/>
        </p:nvSpPr>
        <p:spPr>
          <a:xfrm rot="-5400000">
            <a:off x="8137175" y="2332527"/>
            <a:ext cx="1698000" cy="200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dirty="0">
                <a:solidFill>
                  <a:schemeClr val="dk1"/>
                </a:solidFill>
                <a:latin typeface="Calibri"/>
                <a:ea typeface="Calibri"/>
                <a:cs typeface="Calibri"/>
                <a:sym typeface="Calibri"/>
              </a:rPr>
              <a:t>UN Photo/</a:t>
            </a:r>
            <a:r>
              <a:rPr lang="en-US" sz="700" dirty="0" err="1">
                <a:solidFill>
                  <a:schemeClr val="dk1"/>
                </a:solidFill>
                <a:latin typeface="Calibri"/>
                <a:ea typeface="Calibri"/>
                <a:cs typeface="Calibri"/>
                <a:sym typeface="Calibri"/>
              </a:rPr>
              <a:t>Basile</a:t>
            </a:r>
            <a:r>
              <a:rPr lang="en-US" sz="700" dirty="0">
                <a:solidFill>
                  <a:schemeClr val="dk1"/>
                </a:solidFill>
                <a:latin typeface="Calibri"/>
                <a:ea typeface="Calibri"/>
                <a:cs typeface="Calibri"/>
                <a:sym typeface="Calibri"/>
              </a:rPr>
              <a:t> </a:t>
            </a:r>
            <a:r>
              <a:rPr lang="en-US" sz="700" dirty="0" err="1">
                <a:solidFill>
                  <a:schemeClr val="dk1"/>
                </a:solidFill>
                <a:latin typeface="Calibri"/>
                <a:ea typeface="Calibri"/>
                <a:cs typeface="Calibri"/>
                <a:sym typeface="Calibri"/>
              </a:rPr>
              <a:t>Zoma.jpg</a:t>
            </a:r>
            <a:endParaRPr sz="700" dirty="0">
              <a:solidFill>
                <a:schemeClr val="dk1"/>
              </a:solidFill>
              <a:latin typeface="Calibri"/>
              <a:ea typeface="Calibri"/>
              <a:cs typeface="Calibri"/>
              <a:sym typeface="Calibri"/>
            </a:endParaRPr>
          </a:p>
        </p:txBody>
      </p:sp>
      <p:sp>
        <p:nvSpPr>
          <p:cNvPr id="9" name="Google Shape;333;g58a3ee7669_0_24">
            <a:extLst>
              <a:ext uri="{FF2B5EF4-FFF2-40B4-BE49-F238E27FC236}">
                <a16:creationId xmlns:a16="http://schemas.microsoft.com/office/drawing/2014/main" id="{4E2CF6B3-85BF-4484-B745-49B10A5988AC}"/>
              </a:ext>
            </a:extLst>
          </p:cNvPr>
          <p:cNvSpPr txBox="1">
            <a:spLocks noGrp="1"/>
          </p:cNvSpPr>
          <p:nvPr>
            <p:ph type="ftr" idx="11"/>
          </p:nvPr>
        </p:nvSpPr>
        <p:spPr>
          <a:xfrm>
            <a:off x="6805914" y="4841867"/>
            <a:ext cx="1880886" cy="18558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ru-RU" sz="900" b="0" dirty="0">
                <a:solidFill>
                  <a:schemeClr val="tx1"/>
                </a:solidFill>
                <a:latin typeface="Arial"/>
                <a:ea typeface="Arial"/>
                <a:cs typeface="Arial"/>
                <a:sym typeface="Arial"/>
              </a:rPr>
              <a:t>Обучение по </a:t>
            </a:r>
            <a:r>
              <a:rPr lang="ru-RU" dirty="0">
                <a:solidFill>
                  <a:schemeClr val="tx1"/>
                </a:solidFill>
                <a:latin typeface="Arial"/>
                <a:ea typeface="Arial"/>
                <a:cs typeface="Arial"/>
                <a:sym typeface="Arial"/>
              </a:rPr>
              <a:t>Оценке </a:t>
            </a:r>
            <a:r>
              <a:rPr lang="ru-RU" sz="900" b="0" dirty="0">
                <a:solidFill>
                  <a:schemeClr val="tx1"/>
                </a:solidFill>
                <a:latin typeface="Arial"/>
                <a:ea typeface="Arial"/>
                <a:cs typeface="Arial"/>
                <a:sym typeface="Arial"/>
              </a:rPr>
              <a:t>ЗСЭН</a:t>
            </a:r>
            <a:r>
              <a:rPr lang="en-US" sz="900" b="0" dirty="0">
                <a:solidFill>
                  <a:srgbClr val="7F7F7F"/>
                </a:solidFill>
                <a:latin typeface="Arial"/>
                <a:ea typeface="Arial"/>
                <a:cs typeface="Arial"/>
                <a:sym typeface="Arial"/>
              </a:rPr>
              <a:t> </a:t>
            </a:r>
            <a:endParaRPr sz="900" b="0" dirty="0">
              <a:solidFill>
                <a:srgbClr val="2899FC"/>
              </a:solidFill>
              <a:latin typeface="Arial"/>
              <a:ea typeface="Arial"/>
              <a:cs typeface="Arial"/>
              <a:sym typeface="Arial"/>
            </a:endParaRPr>
          </a:p>
        </p:txBody>
      </p:sp>
    </p:spTree>
    <p:extLst>
      <p:ext uri="{BB962C8B-B14F-4D97-AF65-F5344CB8AC3E}">
        <p14:creationId xmlns:p14="http://schemas.microsoft.com/office/powerpoint/2010/main" val="2655991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6"/>
          <p:cNvSpPr txBox="1"/>
          <p:nvPr/>
        </p:nvSpPr>
        <p:spPr>
          <a:xfrm>
            <a:off x="457200" y="205979"/>
            <a:ext cx="8229600" cy="8572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99FF"/>
              </a:buClr>
              <a:buSzPts val="3600"/>
              <a:buFont typeface="Arial"/>
              <a:buNone/>
            </a:pPr>
            <a:r>
              <a:rPr lang="kk-KZ" sz="3600" dirty="0">
                <a:solidFill>
                  <a:schemeClr val="accent2"/>
                </a:solidFill>
              </a:rPr>
              <a:t>Правила участия</a:t>
            </a:r>
            <a:endParaRPr sz="3600" dirty="0">
              <a:solidFill>
                <a:schemeClr val="accent2"/>
              </a:solidFill>
              <a:latin typeface="Arial"/>
              <a:ea typeface="Arial"/>
              <a:cs typeface="Arial"/>
              <a:sym typeface="Arial"/>
            </a:endParaRPr>
          </a:p>
        </p:txBody>
      </p:sp>
      <p:sp>
        <p:nvSpPr>
          <p:cNvPr id="109" name="Google Shape;109;p6"/>
          <p:cNvSpPr txBox="1"/>
          <p:nvPr/>
        </p:nvSpPr>
        <p:spPr>
          <a:xfrm>
            <a:off x="457200" y="1066614"/>
            <a:ext cx="8229601" cy="3686937"/>
          </a:xfrm>
          <a:prstGeom prst="rect">
            <a:avLst/>
          </a:prstGeom>
          <a:noFill/>
          <a:ln>
            <a:noFill/>
          </a:ln>
        </p:spPr>
        <p:txBody>
          <a:bodyPr spcFirstLastPara="1" wrap="square" lIns="91425" tIns="45700" rIns="91425" bIns="45700" anchor="t" anchorCtr="0">
            <a:noAutofit/>
          </a:bodyPr>
          <a:lstStyle/>
          <a:p>
            <a:pPr marL="342900" indent="-342900" hangingPunct="0">
              <a:lnSpc>
                <a:spcPct val="90000"/>
              </a:lnSpc>
              <a:spcAft>
                <a:spcPts val="600"/>
              </a:spcAft>
              <a:buFont typeface="Arial" charset="0"/>
              <a:buChar char="•"/>
            </a:pPr>
            <a:r>
              <a:rPr lang="ru-RU" sz="2000" dirty="0">
                <a:solidFill>
                  <a:schemeClr val="dk1"/>
                </a:solidFill>
                <a:extLst>
                  <a:ext uri="http://customooxmlschemas.google.com/">
                    <go:slidesCustomData xmlns:lc="http://schemas.openxmlformats.org/drawingml/2006/lockedCanvas"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Просим указать </a:t>
            </a:r>
            <a:r>
              <a:rPr lang="ru-RU" sz="2000" b="1" dirty="0">
                <a:solidFill>
                  <a:schemeClr val="dk1"/>
                </a:solidFill>
                <a:extLst>
                  <a:ext uri="http://customooxmlschemas.google.com/">
                    <go:slidesCustomData xmlns:lc="http://schemas.openxmlformats.org/drawingml/2006/lockedCanvas"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свои имя, фамилию и организацию</a:t>
            </a:r>
          </a:p>
          <a:p>
            <a:pPr marL="342900" indent="-342900" hangingPunct="0">
              <a:lnSpc>
                <a:spcPct val="90000"/>
              </a:lnSpc>
              <a:spcAft>
                <a:spcPts val="600"/>
              </a:spcAft>
              <a:buFont typeface="Arial" charset="0"/>
              <a:buChar char="•"/>
            </a:pPr>
            <a:r>
              <a:rPr lang="ru-RU" sz="2000" dirty="0">
                <a:solidFill>
                  <a:schemeClr val="dk1"/>
                </a:solidFill>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0"/>
                  </a:ext>
                </a:extLst>
              </a:rPr>
              <a:t>Вы можете писать свои вопросы в поле чата ZOOM во время тренинга.</a:t>
            </a:r>
          </a:p>
          <a:p>
            <a:pPr marL="342900" indent="-342900" hangingPunct="0">
              <a:lnSpc>
                <a:spcPct val="90000"/>
              </a:lnSpc>
              <a:spcAft>
                <a:spcPts val="600"/>
              </a:spcAft>
              <a:buFont typeface="Arial" charset="0"/>
              <a:buChar char="•"/>
            </a:pPr>
            <a:r>
              <a:rPr lang="ru-RU" sz="2000" dirty="0">
                <a:solidFill>
                  <a:schemeClr val="dk1"/>
                </a:solidFill>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0"/>
                  </a:ext>
                </a:extLst>
              </a:rPr>
              <a:t>Каждый </a:t>
            </a:r>
            <a:r>
              <a:rPr lang="ru-RU" sz="2000" b="1" dirty="0">
                <a:solidFill>
                  <a:schemeClr val="dk1"/>
                </a:solidFill>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0"/>
                  </a:ext>
                </a:extLst>
              </a:rPr>
              <a:t>вопрос важен</a:t>
            </a:r>
            <a:r>
              <a:rPr lang="ru-RU" sz="2000" dirty="0">
                <a:solidFill>
                  <a:schemeClr val="dk1"/>
                </a:solidFill>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0"/>
                  </a:ext>
                </a:extLst>
              </a:rPr>
              <a:t>.</a:t>
            </a:r>
          </a:p>
          <a:p>
            <a:pPr marL="342900" indent="-342900" hangingPunct="0">
              <a:lnSpc>
                <a:spcPct val="90000"/>
              </a:lnSpc>
              <a:spcAft>
                <a:spcPts val="600"/>
              </a:spcAft>
              <a:buFont typeface="Arial" charset="0"/>
              <a:buChar char="•"/>
            </a:pPr>
            <a:r>
              <a:rPr lang="ru-RU" sz="2000" dirty="0">
                <a:solidFill>
                  <a:schemeClr val="dk1"/>
                </a:solidFill>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0"/>
                  </a:ext>
                </a:extLst>
              </a:rPr>
              <a:t>Каждое </a:t>
            </a:r>
            <a:r>
              <a:rPr lang="ru-RU" sz="2000" b="1" dirty="0">
                <a:solidFill>
                  <a:schemeClr val="dk1"/>
                </a:solidFill>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0"/>
                  </a:ext>
                </a:extLst>
              </a:rPr>
              <a:t>мнение ценно.</a:t>
            </a:r>
          </a:p>
          <a:p>
            <a:pPr marL="342900" indent="-342900" hangingPunct="0">
              <a:lnSpc>
                <a:spcPct val="90000"/>
              </a:lnSpc>
              <a:spcAft>
                <a:spcPts val="600"/>
              </a:spcAft>
              <a:buFont typeface="Arial" charset="0"/>
              <a:buChar char="•"/>
            </a:pPr>
            <a:r>
              <a:rPr lang="ru-RU" sz="2000" dirty="0">
                <a:solidFill>
                  <a:schemeClr val="dk1"/>
                </a:solidFill>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0"/>
                  </a:ext>
                </a:extLst>
              </a:rPr>
              <a:t>Будет ТРИ упражнения в секционных группах:</a:t>
            </a:r>
          </a:p>
          <a:p>
            <a:pPr marL="342900" indent="-342900" hangingPunct="0">
              <a:lnSpc>
                <a:spcPct val="90000"/>
              </a:lnSpc>
              <a:spcAft>
                <a:spcPts val="600"/>
              </a:spcAft>
              <a:buFontTx/>
              <a:buChar char="-"/>
            </a:pPr>
            <a:r>
              <a:rPr lang="ru-RU" sz="2000" dirty="0">
                <a:solidFill>
                  <a:schemeClr val="dk1"/>
                </a:solidFill>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0"/>
                  </a:ext>
                </a:extLst>
              </a:rPr>
              <a:t>ПЕРВОЕ упражнение – индивидуальное для каждого Партнера.</a:t>
            </a:r>
          </a:p>
          <a:p>
            <a:pPr marL="342900" indent="-342900" hangingPunct="0">
              <a:lnSpc>
                <a:spcPct val="90000"/>
              </a:lnSpc>
              <a:spcAft>
                <a:spcPts val="600"/>
              </a:spcAft>
              <a:buFontTx/>
              <a:buChar char="-"/>
            </a:pPr>
            <a:r>
              <a:rPr lang="ru-RU" sz="2000" dirty="0">
                <a:solidFill>
                  <a:schemeClr val="dk1"/>
                </a:solidFill>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0"/>
                  </a:ext>
                </a:extLst>
              </a:rPr>
              <a:t>ВТОРОЕ И ТРЕТЬЕ упражнения - участники будут распределены случайным образом.</a:t>
            </a:r>
            <a:endParaRPr sz="2000" dirty="0">
              <a:solidFill>
                <a:schemeClr val="dk1"/>
              </a:solidFill>
            </a:endParaRPr>
          </a:p>
          <a:p>
            <a:pPr marL="457200" marR="0" lvl="0" indent="-419100" algn="l" rtl="0">
              <a:lnSpc>
                <a:spcPct val="90000"/>
              </a:lnSpc>
              <a:spcBef>
                <a:spcPts val="0"/>
              </a:spcBef>
              <a:spcAft>
                <a:spcPts val="0"/>
              </a:spcAft>
              <a:buClr>
                <a:schemeClr val="dk1"/>
              </a:buClr>
              <a:buSzPts val="3000"/>
              <a:buChar char="•"/>
            </a:pPr>
            <a:endParaRPr lang="en-US" sz="2400" dirty="0">
              <a:solidFill>
                <a:schemeClr val="dk1"/>
              </a:solidFill>
            </a:endParaRPr>
          </a:p>
        </p:txBody>
      </p:sp>
      <p:sp>
        <p:nvSpPr>
          <p:cNvPr id="110" name="Google Shape;110;p6"/>
          <p:cNvSpPr txBox="1">
            <a:spLocks noGrp="1"/>
          </p:cNvSpPr>
          <p:nvPr>
            <p:ph type="sldNum" idx="12"/>
          </p:nvPr>
        </p:nvSpPr>
        <p:spPr>
          <a:xfrm>
            <a:off x="375790" y="4758315"/>
            <a:ext cx="2133600" cy="273844"/>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sz="900">
                <a:solidFill>
                  <a:srgbClr val="7F7F7F"/>
                </a:solidFill>
                <a:latin typeface="Calibri"/>
                <a:ea typeface="Calibri"/>
                <a:cs typeface="Calibri"/>
                <a:sym typeface="Calibri"/>
              </a:rPr>
              <a:t>2</a:t>
            </a:fld>
            <a:endParaRPr sz="900" dirty="0">
              <a:solidFill>
                <a:srgbClr val="7F7F7F"/>
              </a:solidFill>
              <a:latin typeface="Calibri"/>
              <a:ea typeface="Calibri"/>
              <a:cs typeface="Calibri"/>
              <a:sym typeface="Calibri"/>
            </a:endParaRPr>
          </a:p>
        </p:txBody>
      </p:sp>
      <p:sp>
        <p:nvSpPr>
          <p:cNvPr id="6" name="Google Shape;333;g58a3ee7669_0_24">
            <a:extLst>
              <a:ext uri="{FF2B5EF4-FFF2-40B4-BE49-F238E27FC236}">
                <a16:creationId xmlns:a16="http://schemas.microsoft.com/office/drawing/2014/main" id="{11F40852-7467-4109-96D0-3CE6611C0B70}"/>
              </a:ext>
            </a:extLst>
          </p:cNvPr>
          <p:cNvSpPr txBox="1">
            <a:spLocks noGrp="1"/>
          </p:cNvSpPr>
          <p:nvPr>
            <p:ph type="ftr" idx="11"/>
          </p:nvPr>
        </p:nvSpPr>
        <p:spPr>
          <a:xfrm>
            <a:off x="6886936" y="4753551"/>
            <a:ext cx="1799863" cy="16569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ru-RU" sz="900" b="0" dirty="0">
                <a:solidFill>
                  <a:schemeClr val="tx1"/>
                </a:solidFill>
                <a:latin typeface="Arial"/>
                <a:ea typeface="Arial"/>
                <a:cs typeface="Arial"/>
                <a:sym typeface="Arial"/>
              </a:rPr>
              <a:t>Обучение по Оценке ЗСЭН</a:t>
            </a:r>
            <a:endParaRPr sz="900" b="0" dirty="0">
              <a:solidFill>
                <a:srgbClr val="2899FC"/>
              </a:solidFill>
              <a:latin typeface="Arial"/>
              <a:ea typeface="Arial"/>
              <a:cs typeface="Arial"/>
              <a:sym typeface="Arial"/>
            </a:endParaRPr>
          </a:p>
        </p:txBody>
      </p:sp>
    </p:spTree>
    <p:extLst>
      <p:ext uri="{BB962C8B-B14F-4D97-AF65-F5344CB8AC3E}">
        <p14:creationId xmlns:p14="http://schemas.microsoft.com/office/powerpoint/2010/main" val="42445182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g58a24c8cb3_0_369"/>
          <p:cNvSpPr txBox="1"/>
          <p:nvPr/>
        </p:nvSpPr>
        <p:spPr>
          <a:xfrm>
            <a:off x="457200" y="205979"/>
            <a:ext cx="8229600" cy="51165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99FF"/>
              </a:buClr>
              <a:buSzPts val="3600"/>
              <a:buFont typeface="Arial"/>
              <a:buNone/>
            </a:pPr>
            <a:r>
              <a:rPr lang="ru-RU" sz="2600" dirty="0">
                <a:solidFill>
                  <a:schemeClr val="accent2"/>
                </a:solidFill>
              </a:rPr>
              <a:t>Предотвращение</a:t>
            </a:r>
            <a:r>
              <a:rPr lang="en-US" sz="2600" dirty="0">
                <a:solidFill>
                  <a:schemeClr val="accent2"/>
                </a:solidFill>
              </a:rPr>
              <a:t>: </a:t>
            </a:r>
            <a:r>
              <a:rPr lang="ru-RU" sz="2600" dirty="0">
                <a:solidFill>
                  <a:schemeClr val="accent2"/>
                </a:solidFill>
              </a:rPr>
              <a:t>повышение осведомленности</a:t>
            </a:r>
            <a:endParaRPr sz="2600" dirty="0">
              <a:solidFill>
                <a:schemeClr val="accent2"/>
              </a:solidFill>
              <a:sym typeface="Arial"/>
            </a:endParaRPr>
          </a:p>
        </p:txBody>
      </p:sp>
      <p:sp>
        <p:nvSpPr>
          <p:cNvPr id="284" name="Google Shape;284;g58a24c8cb3_0_369"/>
          <p:cNvSpPr txBox="1">
            <a:spLocks noGrp="1"/>
          </p:cNvSpPr>
          <p:nvPr>
            <p:ph type="sldNum" idx="12"/>
          </p:nvPr>
        </p:nvSpPr>
        <p:spPr>
          <a:xfrm>
            <a:off x="375790" y="4758315"/>
            <a:ext cx="2133600" cy="273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sz="900">
                <a:solidFill>
                  <a:srgbClr val="7F7F7F"/>
                </a:solidFill>
                <a:latin typeface="Calibri"/>
                <a:ea typeface="Calibri"/>
                <a:cs typeface="Calibri"/>
                <a:sym typeface="Calibri"/>
              </a:rPr>
              <a:t>20</a:t>
            </a:fld>
            <a:endParaRPr sz="900">
              <a:solidFill>
                <a:srgbClr val="7F7F7F"/>
              </a:solidFill>
              <a:latin typeface="Calibri"/>
              <a:ea typeface="Calibri"/>
              <a:cs typeface="Calibri"/>
              <a:sym typeface="Calibri"/>
            </a:endParaRPr>
          </a:p>
        </p:txBody>
      </p:sp>
      <p:pic>
        <p:nvPicPr>
          <p:cNvPr id="286" name="Google Shape;286;g58a24c8cb3_0_369"/>
          <p:cNvPicPr preferRelativeResize="0"/>
          <p:nvPr/>
        </p:nvPicPr>
        <p:blipFill>
          <a:blip r:embed="rId3">
            <a:alphaModFix/>
          </a:blip>
          <a:stretch>
            <a:fillRect/>
          </a:stretch>
        </p:blipFill>
        <p:spPr>
          <a:xfrm>
            <a:off x="724564" y="808717"/>
            <a:ext cx="2895599" cy="4081784"/>
          </a:xfrm>
          <a:prstGeom prst="rect">
            <a:avLst/>
          </a:prstGeom>
          <a:noFill/>
          <a:ln w="9525" cap="flat" cmpd="sng">
            <a:solidFill>
              <a:schemeClr val="dk2"/>
            </a:solidFill>
            <a:prstDash val="solid"/>
            <a:round/>
            <a:headEnd type="none" w="sm" len="sm"/>
            <a:tailEnd type="none" w="sm" len="sm"/>
          </a:ln>
        </p:spPr>
      </p:pic>
      <p:sp>
        <p:nvSpPr>
          <p:cNvPr id="6" name="Google Shape;277;g5aded743d9_0_1752"/>
          <p:cNvSpPr txBox="1"/>
          <p:nvPr/>
        </p:nvSpPr>
        <p:spPr>
          <a:xfrm>
            <a:off x="3620163" y="808717"/>
            <a:ext cx="4753898" cy="3382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1000"/>
              </a:spcBef>
              <a:spcAft>
                <a:spcPts val="0"/>
              </a:spcAft>
              <a:buNone/>
            </a:pPr>
            <a:r>
              <a:rPr lang="ru-RU" sz="2400" dirty="0"/>
              <a:t>Вопросы</a:t>
            </a:r>
            <a:r>
              <a:rPr lang="en-US" sz="2400" dirty="0"/>
              <a:t>: </a:t>
            </a:r>
          </a:p>
          <a:p>
            <a:pPr marL="457200" marR="0" lvl="0" indent="-457200" algn="l" rtl="0">
              <a:lnSpc>
                <a:spcPct val="100000"/>
              </a:lnSpc>
              <a:spcBef>
                <a:spcPts val="1000"/>
              </a:spcBef>
              <a:spcAft>
                <a:spcPts val="0"/>
              </a:spcAft>
              <a:buFont typeface="+mj-lt"/>
              <a:buAutoNum type="arabicParenR"/>
            </a:pPr>
            <a:r>
              <a:rPr lang="ru-RU" sz="2400" dirty="0"/>
              <a:t>Кто является целевой аудиторией</a:t>
            </a:r>
            <a:r>
              <a:rPr lang="en-US" sz="2400" dirty="0"/>
              <a:t>? </a:t>
            </a:r>
          </a:p>
          <a:p>
            <a:pPr marL="457200" marR="0" lvl="0" indent="-457200" algn="l" rtl="0">
              <a:lnSpc>
                <a:spcPct val="100000"/>
              </a:lnSpc>
              <a:spcBef>
                <a:spcPts val="1000"/>
              </a:spcBef>
              <a:spcAft>
                <a:spcPts val="0"/>
              </a:spcAft>
              <a:buFont typeface="+mj-lt"/>
              <a:buAutoNum type="arabicParenR"/>
            </a:pPr>
            <a:r>
              <a:rPr lang="ru-RU" sz="2400" dirty="0"/>
              <a:t>Каковы ключевые послания</a:t>
            </a:r>
            <a:r>
              <a:rPr lang="en-US" sz="2400" dirty="0"/>
              <a:t>?</a:t>
            </a:r>
          </a:p>
          <a:p>
            <a:pPr marL="457200" marR="0" lvl="0" indent="-457200" algn="l" rtl="0">
              <a:lnSpc>
                <a:spcPct val="100000"/>
              </a:lnSpc>
              <a:spcBef>
                <a:spcPts val="1000"/>
              </a:spcBef>
              <a:spcAft>
                <a:spcPts val="0"/>
              </a:spcAft>
              <a:buFont typeface="+mj-lt"/>
              <a:buAutoNum type="arabicParenR"/>
            </a:pPr>
            <a:r>
              <a:rPr lang="ru-RU" sz="2400" dirty="0"/>
              <a:t>Является ли она эффективной</a:t>
            </a:r>
            <a:r>
              <a:rPr lang="en-US" sz="2400" dirty="0"/>
              <a:t>?  </a:t>
            </a:r>
          </a:p>
          <a:p>
            <a:pPr marL="457200" marR="0" lvl="0" indent="-457200" algn="l" rtl="0">
              <a:lnSpc>
                <a:spcPct val="100000"/>
              </a:lnSpc>
              <a:spcBef>
                <a:spcPts val="1000"/>
              </a:spcBef>
              <a:spcAft>
                <a:spcPts val="0"/>
              </a:spcAft>
              <a:buFont typeface="+mj-lt"/>
              <a:buAutoNum type="arabicParenR"/>
            </a:pPr>
            <a:endParaRPr sz="2000" dirty="0"/>
          </a:p>
        </p:txBody>
      </p:sp>
      <p:sp>
        <p:nvSpPr>
          <p:cNvPr id="8" name="Google Shape;333;g58a3ee7669_0_24">
            <a:extLst>
              <a:ext uri="{FF2B5EF4-FFF2-40B4-BE49-F238E27FC236}">
                <a16:creationId xmlns:a16="http://schemas.microsoft.com/office/drawing/2014/main" id="{DF82DE5E-760D-4D4D-A43C-0100C2F8E2E3}"/>
              </a:ext>
            </a:extLst>
          </p:cNvPr>
          <p:cNvSpPr txBox="1">
            <a:spLocks noGrp="1"/>
          </p:cNvSpPr>
          <p:nvPr>
            <p:ph type="ftr" idx="11"/>
          </p:nvPr>
        </p:nvSpPr>
        <p:spPr>
          <a:xfrm>
            <a:off x="6805914" y="4841867"/>
            <a:ext cx="1880886" cy="18558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ru-RU" sz="900" b="0" dirty="0">
                <a:solidFill>
                  <a:schemeClr val="tx1"/>
                </a:solidFill>
                <a:latin typeface="Arial"/>
                <a:ea typeface="Arial"/>
                <a:cs typeface="Arial"/>
                <a:sym typeface="Arial"/>
              </a:rPr>
              <a:t>Обучение по </a:t>
            </a:r>
            <a:r>
              <a:rPr lang="ru-RU" dirty="0">
                <a:solidFill>
                  <a:schemeClr val="tx1"/>
                </a:solidFill>
                <a:latin typeface="Arial"/>
                <a:ea typeface="Arial"/>
                <a:cs typeface="Arial"/>
                <a:sym typeface="Arial"/>
              </a:rPr>
              <a:t>Оценке </a:t>
            </a:r>
            <a:r>
              <a:rPr lang="ru-RU" sz="900" b="0" dirty="0">
                <a:solidFill>
                  <a:schemeClr val="tx1"/>
                </a:solidFill>
                <a:latin typeface="Arial"/>
                <a:ea typeface="Arial"/>
                <a:cs typeface="Arial"/>
                <a:sym typeface="Arial"/>
              </a:rPr>
              <a:t>ЗСЭН</a:t>
            </a:r>
            <a:r>
              <a:rPr lang="en-US" sz="900" b="0" dirty="0">
                <a:solidFill>
                  <a:srgbClr val="7F7F7F"/>
                </a:solidFill>
                <a:latin typeface="Arial"/>
                <a:ea typeface="Arial"/>
                <a:cs typeface="Arial"/>
                <a:sym typeface="Arial"/>
              </a:rPr>
              <a:t> </a:t>
            </a:r>
            <a:endParaRPr sz="900" b="0" dirty="0">
              <a:solidFill>
                <a:srgbClr val="2899FC"/>
              </a:solidFill>
              <a:latin typeface="Arial"/>
              <a:ea typeface="Arial"/>
              <a:cs typeface="Arial"/>
              <a:sym typeface="Arial"/>
            </a:endParaRPr>
          </a:p>
        </p:txBody>
      </p:sp>
    </p:spTree>
    <p:extLst>
      <p:ext uri="{BB962C8B-B14F-4D97-AF65-F5344CB8AC3E}">
        <p14:creationId xmlns:p14="http://schemas.microsoft.com/office/powerpoint/2010/main" val="39012735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g5aded743d9_0_1759"/>
          <p:cNvSpPr txBox="1"/>
          <p:nvPr/>
        </p:nvSpPr>
        <p:spPr>
          <a:xfrm>
            <a:off x="457200" y="205979"/>
            <a:ext cx="8229600" cy="857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99FF"/>
              </a:buClr>
              <a:buSzPts val="3600"/>
              <a:buFont typeface="Arial"/>
              <a:buNone/>
            </a:pPr>
            <a:r>
              <a:rPr lang="ru-RU" sz="3000" dirty="0">
                <a:solidFill>
                  <a:schemeClr val="accent2"/>
                </a:solidFill>
              </a:rPr>
              <a:t>Предотвращение</a:t>
            </a:r>
            <a:r>
              <a:rPr lang="en-US" sz="3000" dirty="0">
                <a:solidFill>
                  <a:schemeClr val="accent2"/>
                </a:solidFill>
              </a:rPr>
              <a:t>: </a:t>
            </a:r>
            <a:r>
              <a:rPr lang="ru-RU" sz="3000" dirty="0">
                <a:solidFill>
                  <a:schemeClr val="accent2"/>
                </a:solidFill>
              </a:rPr>
              <a:t>общие превентивные меры и меры безопасности</a:t>
            </a:r>
            <a:endParaRPr sz="3000" dirty="0">
              <a:solidFill>
                <a:schemeClr val="accent2"/>
              </a:solidFill>
              <a:latin typeface="Arial"/>
              <a:ea typeface="Arial"/>
              <a:cs typeface="Arial"/>
              <a:sym typeface="Arial"/>
            </a:endParaRPr>
          </a:p>
        </p:txBody>
      </p:sp>
      <p:sp>
        <p:nvSpPr>
          <p:cNvPr id="292" name="Google Shape;292;g5aded743d9_0_1759"/>
          <p:cNvSpPr txBox="1">
            <a:spLocks noGrp="1"/>
          </p:cNvSpPr>
          <p:nvPr>
            <p:ph type="sldNum" idx="12"/>
          </p:nvPr>
        </p:nvSpPr>
        <p:spPr>
          <a:xfrm>
            <a:off x="375790" y="4758315"/>
            <a:ext cx="2133600" cy="273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sz="900">
                <a:solidFill>
                  <a:srgbClr val="7F7F7F"/>
                </a:solidFill>
                <a:latin typeface="Calibri"/>
                <a:ea typeface="Calibri"/>
                <a:cs typeface="Calibri"/>
                <a:sym typeface="Calibri"/>
              </a:rPr>
              <a:t>21</a:t>
            </a:fld>
            <a:endParaRPr sz="900">
              <a:solidFill>
                <a:srgbClr val="7F7F7F"/>
              </a:solidFill>
              <a:latin typeface="Calibri"/>
              <a:ea typeface="Calibri"/>
              <a:cs typeface="Calibri"/>
              <a:sym typeface="Calibri"/>
            </a:endParaRPr>
          </a:p>
        </p:txBody>
      </p:sp>
      <p:sp>
        <p:nvSpPr>
          <p:cNvPr id="294" name="Google Shape;294;g5aded743d9_0_1759"/>
          <p:cNvSpPr txBox="1"/>
          <p:nvPr/>
        </p:nvSpPr>
        <p:spPr>
          <a:xfrm>
            <a:off x="457200" y="1298873"/>
            <a:ext cx="8229600" cy="3307500"/>
          </a:xfrm>
          <a:prstGeom prst="rect">
            <a:avLst/>
          </a:prstGeom>
          <a:noFill/>
          <a:ln>
            <a:noFill/>
          </a:ln>
        </p:spPr>
        <p:txBody>
          <a:bodyPr spcFirstLastPara="1" wrap="square" lIns="91425" tIns="45700" rIns="91425" bIns="45700" anchor="t" anchorCtr="0">
            <a:noAutofit/>
          </a:bodyPr>
          <a:lstStyle/>
          <a:p>
            <a:pPr marL="342900" lvl="0" indent="-342900">
              <a:spcBef>
                <a:spcPts val="1000"/>
              </a:spcBef>
              <a:buFont typeface="Arial" charset="0"/>
              <a:buChar char="•"/>
            </a:pPr>
            <a:r>
              <a:rPr lang="ru-RU" sz="1800" dirty="0"/>
              <a:t>Убедитесь, что соблюдаются правила безопасного найма персонала программ, включая местных волонтеров, поденных рабочих и </a:t>
            </a:r>
            <a:r>
              <a:rPr lang="ru-RU" sz="1800" dirty="0" err="1"/>
              <a:t>т.п</a:t>
            </a:r>
            <a:r>
              <a:rPr lang="en-US" sz="1800" dirty="0"/>
              <a:t>.)</a:t>
            </a:r>
          </a:p>
          <a:p>
            <a:pPr marL="342900" lvl="0" indent="-342900">
              <a:spcBef>
                <a:spcPts val="1000"/>
              </a:spcBef>
              <a:buFont typeface="Arial" charset="0"/>
              <a:buChar char="•"/>
            </a:pPr>
            <a:r>
              <a:rPr lang="ru-RU" sz="1800" dirty="0"/>
              <a:t>Оказывайте помощь в безопасных, доступных и хорошо освещенных местах</a:t>
            </a:r>
            <a:endParaRPr lang="en-US" sz="1800" dirty="0"/>
          </a:p>
          <a:p>
            <a:pPr marL="342900" lvl="0" indent="-342900">
              <a:spcBef>
                <a:spcPts val="1000"/>
              </a:spcBef>
              <a:buFont typeface="Arial" charset="0"/>
              <a:buChar char="•"/>
            </a:pPr>
            <a:r>
              <a:rPr lang="ru-RU" sz="1800" dirty="0"/>
              <a:t>На видных местах в офисах проекта и на рабочих объектах должны размещаться наглядные материалы о недопустимости СЭН</a:t>
            </a:r>
          </a:p>
          <a:p>
            <a:pPr marL="342900" lvl="0" indent="-342900">
              <a:spcBef>
                <a:spcPts val="1000"/>
              </a:spcBef>
              <a:buFont typeface="Arial" charset="0"/>
              <a:buChar char="•"/>
            </a:pPr>
            <a:r>
              <a:rPr lang="ru-RU" sz="1800" dirty="0"/>
              <a:t>Привлекайте женщин и группы риска к планированию, разработке, реализации и мониторингу деятельности насколько это возможно и если это безопасно для тех, кто участвует в такой деятельности</a:t>
            </a:r>
            <a:endParaRPr lang="en-US" sz="1800" dirty="0"/>
          </a:p>
        </p:txBody>
      </p:sp>
      <p:sp>
        <p:nvSpPr>
          <p:cNvPr id="7" name="Google Shape;333;g58a3ee7669_0_24">
            <a:extLst>
              <a:ext uri="{FF2B5EF4-FFF2-40B4-BE49-F238E27FC236}">
                <a16:creationId xmlns:a16="http://schemas.microsoft.com/office/drawing/2014/main" id="{2C6687C6-ADEB-4DCE-A336-AE8372D9ADB5}"/>
              </a:ext>
            </a:extLst>
          </p:cNvPr>
          <p:cNvSpPr txBox="1">
            <a:spLocks noGrp="1"/>
          </p:cNvSpPr>
          <p:nvPr>
            <p:ph type="ftr" idx="11"/>
          </p:nvPr>
        </p:nvSpPr>
        <p:spPr>
          <a:xfrm>
            <a:off x="6805914" y="4841867"/>
            <a:ext cx="1880886" cy="18558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ru-RU" sz="900" b="0" dirty="0">
                <a:solidFill>
                  <a:schemeClr val="tx1"/>
                </a:solidFill>
                <a:latin typeface="Arial"/>
                <a:ea typeface="Arial"/>
                <a:cs typeface="Arial"/>
                <a:sym typeface="Arial"/>
              </a:rPr>
              <a:t>Обучение по </a:t>
            </a:r>
            <a:r>
              <a:rPr lang="ru-RU" dirty="0">
                <a:solidFill>
                  <a:schemeClr val="tx1"/>
                </a:solidFill>
                <a:latin typeface="Arial"/>
                <a:ea typeface="Arial"/>
                <a:cs typeface="Arial"/>
                <a:sym typeface="Arial"/>
              </a:rPr>
              <a:t>Оценке </a:t>
            </a:r>
            <a:r>
              <a:rPr lang="ru-RU" sz="900" b="0" dirty="0">
                <a:solidFill>
                  <a:schemeClr val="tx1"/>
                </a:solidFill>
                <a:latin typeface="Arial"/>
                <a:ea typeface="Arial"/>
                <a:cs typeface="Arial"/>
                <a:sym typeface="Arial"/>
              </a:rPr>
              <a:t>ЗСЭН</a:t>
            </a:r>
            <a:r>
              <a:rPr lang="en-US" sz="900" b="0" dirty="0">
                <a:solidFill>
                  <a:srgbClr val="7F7F7F"/>
                </a:solidFill>
                <a:latin typeface="Arial"/>
                <a:ea typeface="Arial"/>
                <a:cs typeface="Arial"/>
                <a:sym typeface="Arial"/>
              </a:rPr>
              <a:t> </a:t>
            </a:r>
            <a:endParaRPr sz="900" b="0" dirty="0">
              <a:solidFill>
                <a:srgbClr val="2899FC"/>
              </a:solidFill>
              <a:latin typeface="Arial"/>
              <a:ea typeface="Arial"/>
              <a:cs typeface="Arial"/>
              <a:sym typeface="Arial"/>
            </a:endParaRPr>
          </a:p>
        </p:txBody>
      </p:sp>
    </p:spTree>
    <p:extLst>
      <p:ext uri="{BB962C8B-B14F-4D97-AF65-F5344CB8AC3E}">
        <p14:creationId xmlns:p14="http://schemas.microsoft.com/office/powerpoint/2010/main" val="1048223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g5aded743d9_0_1759"/>
          <p:cNvSpPr txBox="1"/>
          <p:nvPr/>
        </p:nvSpPr>
        <p:spPr>
          <a:xfrm>
            <a:off x="457200" y="111285"/>
            <a:ext cx="8229600" cy="857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99FF"/>
              </a:buClr>
              <a:buSzPts val="3600"/>
              <a:buFont typeface="Arial"/>
              <a:buNone/>
            </a:pPr>
            <a:r>
              <a:rPr lang="ru-RU" sz="2600" dirty="0">
                <a:solidFill>
                  <a:schemeClr val="accent2"/>
                </a:solidFill>
              </a:rPr>
              <a:t>Упражнение 1: Предотвращение</a:t>
            </a:r>
            <a:r>
              <a:rPr lang="en-US" sz="2600" dirty="0">
                <a:solidFill>
                  <a:schemeClr val="accent2"/>
                </a:solidFill>
              </a:rPr>
              <a:t>: </a:t>
            </a:r>
            <a:r>
              <a:rPr lang="ru-RU" sz="2600" dirty="0">
                <a:solidFill>
                  <a:schemeClr val="accent2"/>
                </a:solidFill>
              </a:rPr>
              <a:t>оценка рисков и управление рисками</a:t>
            </a:r>
            <a:endParaRPr sz="2600" dirty="0">
              <a:solidFill>
                <a:schemeClr val="accent2"/>
              </a:solidFill>
              <a:sym typeface="Arial"/>
            </a:endParaRPr>
          </a:p>
        </p:txBody>
      </p:sp>
      <p:sp>
        <p:nvSpPr>
          <p:cNvPr id="292" name="Google Shape;292;g5aded743d9_0_1759"/>
          <p:cNvSpPr txBox="1">
            <a:spLocks noGrp="1"/>
          </p:cNvSpPr>
          <p:nvPr>
            <p:ph type="sldNum" idx="12"/>
          </p:nvPr>
        </p:nvSpPr>
        <p:spPr>
          <a:xfrm>
            <a:off x="375790" y="4758315"/>
            <a:ext cx="2133600" cy="273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sz="900">
                <a:solidFill>
                  <a:srgbClr val="7F7F7F"/>
                </a:solidFill>
                <a:latin typeface="Calibri"/>
                <a:ea typeface="Calibri"/>
                <a:cs typeface="Calibri"/>
                <a:sym typeface="Calibri"/>
              </a:rPr>
              <a:t>22</a:t>
            </a:fld>
            <a:endParaRPr sz="900">
              <a:solidFill>
                <a:srgbClr val="7F7F7F"/>
              </a:solidFill>
              <a:latin typeface="Calibri"/>
              <a:ea typeface="Calibri"/>
              <a:cs typeface="Calibri"/>
              <a:sym typeface="Calibri"/>
            </a:endParaRPr>
          </a:p>
        </p:txBody>
      </p:sp>
      <p:sp>
        <p:nvSpPr>
          <p:cNvPr id="294" name="Google Shape;294;g5aded743d9_0_1759"/>
          <p:cNvSpPr txBox="1"/>
          <p:nvPr/>
        </p:nvSpPr>
        <p:spPr>
          <a:xfrm>
            <a:off x="457200" y="1061469"/>
            <a:ext cx="8229600" cy="3307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1000"/>
              </a:spcBef>
              <a:spcAft>
                <a:spcPts val="0"/>
              </a:spcAft>
              <a:buNone/>
            </a:pPr>
            <a:r>
              <a:rPr lang="ru-RU" sz="2000" b="1" dirty="0"/>
              <a:t>Инструкции:</a:t>
            </a:r>
          </a:p>
          <a:p>
            <a:pPr marL="0" marR="0" lvl="0" indent="0" algn="l" rtl="0">
              <a:lnSpc>
                <a:spcPct val="100000"/>
              </a:lnSpc>
              <a:spcBef>
                <a:spcPts val="1000"/>
              </a:spcBef>
              <a:spcAft>
                <a:spcPts val="0"/>
              </a:spcAft>
              <a:buNone/>
            </a:pPr>
            <a:r>
              <a:rPr lang="ru-RU" sz="2000" b="1" dirty="0"/>
              <a:t>Обсудите в группах и заполните Таблицу (10 минут)</a:t>
            </a:r>
            <a:r>
              <a:rPr lang="en-US" sz="2000" b="1" dirty="0"/>
              <a:t>:</a:t>
            </a:r>
            <a:endParaRPr lang="kk-KZ" sz="2000" b="1" dirty="0"/>
          </a:p>
          <a:p>
            <a:pPr marL="538163" marR="0" lvl="0" indent="-355600" algn="l" rtl="0">
              <a:lnSpc>
                <a:spcPct val="100000"/>
              </a:lnSpc>
              <a:spcBef>
                <a:spcPts val="1000"/>
              </a:spcBef>
              <a:spcAft>
                <a:spcPts val="0"/>
              </a:spcAft>
              <a:buSzPts val="2000"/>
              <a:buAutoNum type="arabicParenR"/>
            </a:pPr>
            <a:r>
              <a:rPr lang="ru-RU" sz="1800" b="1" dirty="0"/>
              <a:t>Выявите 1-2 основные актуальные местные риски </a:t>
            </a:r>
            <a:r>
              <a:rPr lang="ru-RU" sz="1800" dirty="0"/>
              <a:t>на основе контекста вашей программы</a:t>
            </a:r>
            <a:endParaRPr sz="1800" dirty="0"/>
          </a:p>
          <a:p>
            <a:pPr marL="538163" marR="0" lvl="0" indent="-355600" algn="l" rtl="0">
              <a:lnSpc>
                <a:spcPct val="100000"/>
              </a:lnSpc>
              <a:spcBef>
                <a:spcPts val="1000"/>
              </a:spcBef>
              <a:spcAft>
                <a:spcPts val="1000"/>
              </a:spcAft>
              <a:buSzPts val="2000"/>
              <a:buAutoNum type="arabicParenR"/>
            </a:pPr>
            <a:r>
              <a:rPr lang="ru-RU" sz="1800" b="1" dirty="0"/>
              <a:t>Предложите 1-2 конкретны</a:t>
            </a:r>
            <a:r>
              <a:rPr lang="kk-KZ" sz="1800" b="1" dirty="0"/>
              <a:t>е</a:t>
            </a:r>
            <a:r>
              <a:rPr lang="ru-RU" sz="1800" b="1" dirty="0"/>
              <a:t> меры</a:t>
            </a:r>
            <a:r>
              <a:rPr lang="ru-RU" sz="1800" dirty="0"/>
              <a:t>, которые ваша организация может принять для снижения этих рисков</a:t>
            </a:r>
          </a:p>
          <a:p>
            <a:pPr marL="538163" indent="-355600">
              <a:spcBef>
                <a:spcPts val="1000"/>
              </a:spcBef>
              <a:spcAft>
                <a:spcPts val="1000"/>
              </a:spcAft>
              <a:buSzPts val="2000"/>
              <a:buFont typeface="Arial"/>
              <a:buAutoNum type="arabicParenR"/>
            </a:pPr>
            <a:r>
              <a:rPr lang="ru-RU" sz="1800" dirty="0"/>
              <a:t>Выберите представителя от группы для презентации в общем зале</a:t>
            </a:r>
          </a:p>
          <a:p>
            <a:pPr marL="558800" marR="0" lvl="0" algn="l" rtl="0">
              <a:lnSpc>
                <a:spcPct val="100000"/>
              </a:lnSpc>
              <a:spcBef>
                <a:spcPts val="1000"/>
              </a:spcBef>
              <a:spcAft>
                <a:spcPts val="1000"/>
              </a:spcAft>
              <a:buSzPts val="2000"/>
            </a:pPr>
            <a:endParaRPr lang="ru-RU" sz="2400" dirty="0"/>
          </a:p>
          <a:p>
            <a:pPr marL="914400" marR="0" lvl="0" indent="-355600" algn="l" rtl="0">
              <a:lnSpc>
                <a:spcPct val="100000"/>
              </a:lnSpc>
              <a:spcBef>
                <a:spcPts val="1000"/>
              </a:spcBef>
              <a:spcAft>
                <a:spcPts val="1000"/>
              </a:spcAft>
              <a:buSzPts val="2000"/>
              <a:buAutoNum type="arabicParenR"/>
            </a:pPr>
            <a:endParaRPr sz="2400" dirty="0"/>
          </a:p>
        </p:txBody>
      </p:sp>
      <p:sp>
        <p:nvSpPr>
          <p:cNvPr id="7" name="Google Shape;333;g58a3ee7669_0_24">
            <a:extLst>
              <a:ext uri="{FF2B5EF4-FFF2-40B4-BE49-F238E27FC236}">
                <a16:creationId xmlns:a16="http://schemas.microsoft.com/office/drawing/2014/main" id="{BE29B691-F944-4064-83CF-136F2257A04F}"/>
              </a:ext>
            </a:extLst>
          </p:cNvPr>
          <p:cNvSpPr txBox="1">
            <a:spLocks noGrp="1"/>
          </p:cNvSpPr>
          <p:nvPr>
            <p:ph type="ftr" idx="11"/>
          </p:nvPr>
        </p:nvSpPr>
        <p:spPr>
          <a:xfrm>
            <a:off x="6805914" y="4841867"/>
            <a:ext cx="1880886" cy="18558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ru-RU" sz="900" b="0" dirty="0">
                <a:solidFill>
                  <a:schemeClr val="tx1"/>
                </a:solidFill>
                <a:latin typeface="Arial"/>
                <a:ea typeface="Arial"/>
                <a:cs typeface="Arial"/>
                <a:sym typeface="Arial"/>
              </a:rPr>
              <a:t>Обучение по </a:t>
            </a:r>
            <a:r>
              <a:rPr lang="ru-RU" dirty="0">
                <a:solidFill>
                  <a:schemeClr val="tx1"/>
                </a:solidFill>
                <a:latin typeface="Arial"/>
                <a:ea typeface="Arial"/>
                <a:cs typeface="Arial"/>
                <a:sym typeface="Arial"/>
              </a:rPr>
              <a:t>Оценке </a:t>
            </a:r>
            <a:r>
              <a:rPr lang="ru-RU" sz="900" b="0" dirty="0">
                <a:solidFill>
                  <a:schemeClr val="tx1"/>
                </a:solidFill>
                <a:latin typeface="Arial"/>
                <a:ea typeface="Arial"/>
                <a:cs typeface="Arial"/>
                <a:sym typeface="Arial"/>
              </a:rPr>
              <a:t>ЗСЭН</a:t>
            </a:r>
            <a:r>
              <a:rPr lang="en-US" sz="900" b="0" dirty="0">
                <a:solidFill>
                  <a:srgbClr val="7F7F7F"/>
                </a:solidFill>
                <a:latin typeface="Arial"/>
                <a:ea typeface="Arial"/>
                <a:cs typeface="Arial"/>
                <a:sym typeface="Arial"/>
              </a:rPr>
              <a:t> </a:t>
            </a:r>
            <a:endParaRPr sz="900" b="0" dirty="0">
              <a:solidFill>
                <a:srgbClr val="2899FC"/>
              </a:solidFill>
              <a:latin typeface="Arial"/>
              <a:ea typeface="Arial"/>
              <a:cs typeface="Arial"/>
              <a:sym typeface="Arial"/>
            </a:endParaRPr>
          </a:p>
        </p:txBody>
      </p:sp>
    </p:spTree>
    <p:extLst>
      <p:ext uri="{BB962C8B-B14F-4D97-AF65-F5344CB8AC3E}">
        <p14:creationId xmlns:p14="http://schemas.microsoft.com/office/powerpoint/2010/main" val="28939808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ED61C-64E1-468D-A59D-3ADDBDDFA03C}"/>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8E48D64-8E9E-49F6-87C5-2A16196BD787}"/>
              </a:ext>
            </a:extLst>
          </p:cNvPr>
          <p:cNvSpPr>
            <a:spLocks noGrp="1"/>
          </p:cNvSpPr>
          <p:nvPr>
            <p:ph type="subTitle" idx="1"/>
          </p:nvPr>
        </p:nvSpPr>
        <p:spPr/>
        <p:txBody>
          <a:bodyPr/>
          <a:lstStyle/>
          <a:p>
            <a:endParaRPr lang="en-US"/>
          </a:p>
        </p:txBody>
      </p:sp>
      <p:pic>
        <p:nvPicPr>
          <p:cNvPr id="5" name="Picture 4" descr="Graphical user interface, text, application, email&#10;&#10;Description automatically generated">
            <a:extLst>
              <a:ext uri="{FF2B5EF4-FFF2-40B4-BE49-F238E27FC236}">
                <a16:creationId xmlns:a16="http://schemas.microsoft.com/office/drawing/2014/main" id="{874288F5-F1ED-473B-96B7-1AE22BAA673B}"/>
              </a:ext>
            </a:extLst>
          </p:cNvPr>
          <p:cNvPicPr>
            <a:picLocks noChangeAspect="1"/>
          </p:cNvPicPr>
          <p:nvPr/>
        </p:nvPicPr>
        <p:blipFill>
          <a:blip r:embed="rId3"/>
          <a:stretch>
            <a:fillRect/>
          </a:stretch>
        </p:blipFill>
        <p:spPr>
          <a:xfrm>
            <a:off x="0" y="457200"/>
            <a:ext cx="9144000" cy="4567703"/>
          </a:xfrm>
          <a:prstGeom prst="rect">
            <a:avLst/>
          </a:prstGeom>
        </p:spPr>
      </p:pic>
      <p:pic>
        <p:nvPicPr>
          <p:cNvPr id="6" name="Picture 5" descr="Graphical user interface&#10;&#10;Description automatically generated with medium confidence">
            <a:extLst>
              <a:ext uri="{FF2B5EF4-FFF2-40B4-BE49-F238E27FC236}">
                <a16:creationId xmlns:a16="http://schemas.microsoft.com/office/drawing/2014/main" id="{FBFEF692-6575-44C0-B9F2-E7DE680D3044}"/>
              </a:ext>
            </a:extLst>
          </p:cNvPr>
          <p:cNvPicPr>
            <a:picLocks noChangeAspect="1"/>
          </p:cNvPicPr>
          <p:nvPr/>
        </p:nvPicPr>
        <p:blipFill>
          <a:blip r:embed="rId4"/>
          <a:stretch>
            <a:fillRect/>
          </a:stretch>
        </p:blipFill>
        <p:spPr>
          <a:xfrm>
            <a:off x="180749" y="812709"/>
            <a:ext cx="8782501" cy="3518081"/>
          </a:xfrm>
          <a:prstGeom prst="rect">
            <a:avLst/>
          </a:prstGeom>
        </p:spPr>
      </p:pic>
    </p:spTree>
    <p:extLst>
      <p:ext uri="{BB962C8B-B14F-4D97-AF65-F5344CB8AC3E}">
        <p14:creationId xmlns:p14="http://schemas.microsoft.com/office/powerpoint/2010/main" val="37697333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g5aded743d9_0_1720"/>
          <p:cNvSpPr txBox="1"/>
          <p:nvPr/>
        </p:nvSpPr>
        <p:spPr>
          <a:xfrm>
            <a:off x="457200" y="205979"/>
            <a:ext cx="8229600" cy="857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99FF"/>
              </a:buClr>
              <a:buSzPts val="3600"/>
              <a:buFont typeface="Arial"/>
              <a:buNone/>
            </a:pPr>
            <a:r>
              <a:rPr lang="ru-RU" sz="3000" dirty="0">
                <a:solidFill>
                  <a:schemeClr val="accent2"/>
                </a:solidFill>
              </a:rPr>
              <a:t>Информирование и отчетность</a:t>
            </a:r>
            <a:endParaRPr sz="3000" dirty="0">
              <a:solidFill>
                <a:schemeClr val="accent2"/>
              </a:solidFill>
              <a:latin typeface="Arial"/>
              <a:ea typeface="Arial"/>
              <a:cs typeface="Arial"/>
              <a:sym typeface="Arial"/>
            </a:endParaRPr>
          </a:p>
        </p:txBody>
      </p:sp>
      <p:sp>
        <p:nvSpPr>
          <p:cNvPr id="302" name="Google Shape;302;g5aded743d9_0_1720"/>
          <p:cNvSpPr txBox="1">
            <a:spLocks noGrp="1"/>
          </p:cNvSpPr>
          <p:nvPr>
            <p:ph type="sldNum" idx="12"/>
          </p:nvPr>
        </p:nvSpPr>
        <p:spPr>
          <a:xfrm>
            <a:off x="375790" y="4758315"/>
            <a:ext cx="2133600" cy="273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sz="900">
                <a:solidFill>
                  <a:srgbClr val="7F7F7F"/>
                </a:solidFill>
                <a:latin typeface="Calibri"/>
                <a:ea typeface="Calibri"/>
                <a:cs typeface="Calibri"/>
                <a:sym typeface="Calibri"/>
              </a:rPr>
              <a:t>24</a:t>
            </a:fld>
            <a:endParaRPr sz="900">
              <a:solidFill>
                <a:srgbClr val="7F7F7F"/>
              </a:solidFill>
              <a:latin typeface="Calibri"/>
              <a:ea typeface="Calibri"/>
              <a:cs typeface="Calibri"/>
              <a:sym typeface="Calibri"/>
            </a:endParaRPr>
          </a:p>
        </p:txBody>
      </p:sp>
      <p:sp>
        <p:nvSpPr>
          <p:cNvPr id="304" name="Google Shape;304;g5aded743d9_0_1720"/>
          <p:cNvSpPr txBox="1"/>
          <p:nvPr/>
        </p:nvSpPr>
        <p:spPr>
          <a:xfrm>
            <a:off x="4572000" y="1066625"/>
            <a:ext cx="4114800" cy="3307500"/>
          </a:xfrm>
          <a:prstGeom prst="rect">
            <a:avLst/>
          </a:prstGeom>
          <a:noFill/>
          <a:ln>
            <a:noFill/>
          </a:ln>
        </p:spPr>
        <p:txBody>
          <a:bodyPr spcFirstLastPara="1" wrap="square" lIns="91425" tIns="45700" rIns="91425" bIns="45700" anchor="t" anchorCtr="0">
            <a:noAutofit/>
          </a:bodyPr>
          <a:lstStyle/>
          <a:p>
            <a:pPr marL="457200" marR="0" lvl="0" indent="-355600" algn="l" rtl="0">
              <a:lnSpc>
                <a:spcPct val="100000"/>
              </a:lnSpc>
              <a:spcBef>
                <a:spcPts val="1000"/>
              </a:spcBef>
              <a:spcAft>
                <a:spcPts val="0"/>
              </a:spcAft>
              <a:buSzPts val="2000"/>
              <a:buFont typeface="Arial"/>
              <a:buChar char="●"/>
            </a:pPr>
            <a:r>
              <a:rPr lang="ru-RU" sz="2400" dirty="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Механизмы информирования</a:t>
            </a:r>
            <a:endParaRPr sz="2400" dirty="0"/>
          </a:p>
          <a:p>
            <a:pPr marL="457200" marR="0" lvl="0" indent="-355600" algn="l" rtl="0">
              <a:lnSpc>
                <a:spcPct val="100000"/>
              </a:lnSpc>
              <a:spcBef>
                <a:spcPts val="1000"/>
              </a:spcBef>
              <a:spcAft>
                <a:spcPts val="1000"/>
              </a:spcAft>
              <a:buSzPts val="2000"/>
              <a:buChar char="●"/>
            </a:pPr>
            <a:r>
              <a:rPr lang="ru-RU" sz="2400" dirty="0"/>
              <a:t>Информирование об обвинениях и отчетность, предоставляемая в ЮНФПА</a:t>
            </a:r>
            <a:endParaRPr sz="2400" dirty="0"/>
          </a:p>
        </p:txBody>
      </p:sp>
      <p:pic>
        <p:nvPicPr>
          <p:cNvPr id="305" name="Google Shape;305;g5aded743d9_0_1720"/>
          <p:cNvPicPr preferRelativeResize="0"/>
          <p:nvPr/>
        </p:nvPicPr>
        <p:blipFill>
          <a:blip r:embed="rId3">
            <a:extLst>
              <a:ext uri="{28A0092B-C50C-407E-A947-70E740481C1C}">
                <a14:useLocalDpi xmlns:a14="http://schemas.microsoft.com/office/drawing/2010/main" val="0"/>
              </a:ext>
            </a:extLst>
          </a:blip>
          <a:stretch>
            <a:fillRect/>
          </a:stretch>
        </p:blipFill>
        <p:spPr>
          <a:xfrm>
            <a:off x="275508" y="1063379"/>
            <a:ext cx="4296492" cy="2813678"/>
          </a:xfrm>
          <a:prstGeom prst="rect">
            <a:avLst/>
          </a:prstGeom>
          <a:noFill/>
          <a:ln>
            <a:noFill/>
          </a:ln>
        </p:spPr>
      </p:pic>
      <p:sp>
        <p:nvSpPr>
          <p:cNvPr id="9" name="Google Shape;278;g5aded743d9_0_1752"/>
          <p:cNvSpPr/>
          <p:nvPr/>
        </p:nvSpPr>
        <p:spPr>
          <a:xfrm rot="-5400000">
            <a:off x="-673542" y="2928007"/>
            <a:ext cx="1698000" cy="200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dirty="0">
                <a:solidFill>
                  <a:schemeClr val="dk1"/>
                </a:solidFill>
                <a:latin typeface="Calibri"/>
                <a:ea typeface="Calibri"/>
                <a:cs typeface="Calibri"/>
                <a:sym typeface="Calibri"/>
              </a:rPr>
              <a:t>UN Photo/David </a:t>
            </a:r>
            <a:r>
              <a:rPr lang="en-US" sz="700" dirty="0" err="1">
                <a:solidFill>
                  <a:schemeClr val="dk1"/>
                </a:solidFill>
                <a:latin typeface="Calibri"/>
                <a:ea typeface="Calibri"/>
                <a:cs typeface="Calibri"/>
                <a:sym typeface="Calibri"/>
              </a:rPr>
              <a:t>Ohana</a:t>
            </a:r>
            <a:endParaRPr sz="700" dirty="0">
              <a:solidFill>
                <a:schemeClr val="dk1"/>
              </a:solidFill>
              <a:latin typeface="Calibri"/>
              <a:ea typeface="Calibri"/>
              <a:cs typeface="Calibri"/>
              <a:sym typeface="Calibri"/>
            </a:endParaRPr>
          </a:p>
        </p:txBody>
      </p:sp>
      <p:sp>
        <p:nvSpPr>
          <p:cNvPr id="8" name="Google Shape;333;g58a3ee7669_0_24"/>
          <p:cNvSpPr txBox="1">
            <a:spLocks noGrp="1"/>
          </p:cNvSpPr>
          <p:nvPr>
            <p:ph type="ftr" idx="11"/>
          </p:nvPr>
        </p:nvSpPr>
        <p:spPr>
          <a:xfrm>
            <a:off x="5791200" y="4753551"/>
            <a:ext cx="28956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ru-RU" sz="900" b="0" dirty="0">
                <a:solidFill>
                  <a:schemeClr val="tx1"/>
                </a:solidFill>
                <a:latin typeface="Arial"/>
                <a:ea typeface="Arial"/>
                <a:cs typeface="Arial"/>
                <a:sym typeface="Arial"/>
              </a:rPr>
              <a:t>Обучение по Оценке ЗСЭСН</a:t>
            </a:r>
            <a:endParaRPr sz="900" b="0" dirty="0">
              <a:solidFill>
                <a:srgbClr val="2899FC"/>
              </a:solidFill>
              <a:latin typeface="Arial"/>
              <a:ea typeface="Arial"/>
              <a:cs typeface="Arial"/>
              <a:sym typeface="Arial"/>
            </a:endParaRPr>
          </a:p>
        </p:txBody>
      </p:sp>
    </p:spTree>
    <p:extLst>
      <p:ext uri="{BB962C8B-B14F-4D97-AF65-F5344CB8AC3E}">
        <p14:creationId xmlns:p14="http://schemas.microsoft.com/office/powerpoint/2010/main" val="5388031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g58a3ee7669_0_10"/>
          <p:cNvSpPr txBox="1"/>
          <p:nvPr/>
        </p:nvSpPr>
        <p:spPr>
          <a:xfrm>
            <a:off x="457200" y="205979"/>
            <a:ext cx="8229600" cy="857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99FF"/>
              </a:buClr>
              <a:buSzPts val="3600"/>
              <a:buFont typeface="Arial"/>
              <a:buNone/>
            </a:pPr>
            <a:r>
              <a:rPr lang="ru-RU" sz="3000" dirty="0">
                <a:solidFill>
                  <a:schemeClr val="accent2"/>
                </a:solidFill>
              </a:rPr>
              <a:t>Основные принципы информирования и отчетности</a:t>
            </a:r>
            <a:endParaRPr sz="3000" dirty="0">
              <a:solidFill>
                <a:schemeClr val="accent2"/>
              </a:solidFill>
              <a:latin typeface="Arial"/>
              <a:ea typeface="Arial"/>
              <a:cs typeface="Arial"/>
              <a:sym typeface="Arial"/>
            </a:endParaRPr>
          </a:p>
        </p:txBody>
      </p:sp>
      <p:sp>
        <p:nvSpPr>
          <p:cNvPr id="312" name="Google Shape;312;g58a3ee7669_0_10"/>
          <p:cNvSpPr txBox="1">
            <a:spLocks noGrp="1"/>
          </p:cNvSpPr>
          <p:nvPr>
            <p:ph type="sldNum" idx="12"/>
          </p:nvPr>
        </p:nvSpPr>
        <p:spPr>
          <a:xfrm>
            <a:off x="375790" y="4758315"/>
            <a:ext cx="2133600" cy="273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sz="900">
                <a:solidFill>
                  <a:srgbClr val="7F7F7F"/>
                </a:solidFill>
                <a:latin typeface="Calibri"/>
                <a:ea typeface="Calibri"/>
                <a:cs typeface="Calibri"/>
                <a:sym typeface="Calibri"/>
              </a:rPr>
              <a:t>25</a:t>
            </a:fld>
            <a:endParaRPr sz="900">
              <a:solidFill>
                <a:srgbClr val="7F7F7F"/>
              </a:solidFill>
              <a:latin typeface="Calibri"/>
              <a:ea typeface="Calibri"/>
              <a:cs typeface="Calibri"/>
              <a:sym typeface="Calibri"/>
            </a:endParaRPr>
          </a:p>
        </p:txBody>
      </p:sp>
      <p:sp>
        <p:nvSpPr>
          <p:cNvPr id="314" name="Google Shape;314;g58a3ee7669_0_10"/>
          <p:cNvSpPr txBox="1"/>
          <p:nvPr/>
        </p:nvSpPr>
        <p:spPr>
          <a:xfrm>
            <a:off x="457200" y="1249404"/>
            <a:ext cx="4114800" cy="3307500"/>
          </a:xfrm>
          <a:prstGeom prst="rect">
            <a:avLst/>
          </a:prstGeom>
          <a:noFill/>
          <a:ln>
            <a:noFill/>
          </a:ln>
        </p:spPr>
        <p:txBody>
          <a:bodyPr spcFirstLastPara="1" wrap="square" lIns="91425" tIns="45700" rIns="91425" bIns="45700" anchor="t" anchorCtr="0">
            <a:noAutofit/>
          </a:bodyPr>
          <a:lstStyle/>
          <a:p>
            <a:pPr marL="457200" indent="-355600">
              <a:spcBef>
                <a:spcPts val="1000"/>
              </a:spcBef>
              <a:buSzPts val="2000"/>
              <a:buFont typeface="Arial"/>
              <a:buChar char="●"/>
            </a:pPr>
            <a:r>
              <a:rPr lang="ru-RU" sz="2400" dirty="0"/>
              <a:t>Доступность</a:t>
            </a:r>
          </a:p>
          <a:p>
            <a:pPr marL="457200" marR="0" lvl="0" indent="-355600" algn="l" rtl="0">
              <a:lnSpc>
                <a:spcPct val="100000"/>
              </a:lnSpc>
              <a:spcBef>
                <a:spcPts val="1000"/>
              </a:spcBef>
              <a:spcAft>
                <a:spcPts val="0"/>
              </a:spcAft>
              <a:buSzPts val="2000"/>
              <a:buChar char="●"/>
            </a:pPr>
            <a:r>
              <a:rPr lang="ru-RU" sz="2400" dirty="0"/>
              <a:t>Безопасность</a:t>
            </a:r>
          </a:p>
          <a:p>
            <a:pPr marL="457200" marR="0" lvl="0" indent="-355600" algn="l" rtl="0">
              <a:lnSpc>
                <a:spcPct val="100000"/>
              </a:lnSpc>
              <a:spcBef>
                <a:spcPts val="1000"/>
              </a:spcBef>
              <a:spcAft>
                <a:spcPts val="0"/>
              </a:spcAft>
              <a:buSzPts val="2000"/>
              <a:buChar char="●"/>
            </a:pPr>
            <a:r>
              <a:rPr lang="ru-RU" sz="2400" dirty="0"/>
              <a:t>Способность реагирования</a:t>
            </a:r>
            <a:endParaRPr sz="2400" dirty="0"/>
          </a:p>
          <a:p>
            <a:pPr marL="457200" marR="0" lvl="0" indent="-355600" algn="l" rtl="0">
              <a:lnSpc>
                <a:spcPct val="100000"/>
              </a:lnSpc>
              <a:spcBef>
                <a:spcPts val="1000"/>
              </a:spcBef>
              <a:spcAft>
                <a:spcPts val="0"/>
              </a:spcAft>
              <a:buSzPts val="2000"/>
              <a:buChar char="●"/>
            </a:pPr>
            <a:r>
              <a:rPr lang="ru-RU" sz="2400" dirty="0"/>
              <a:t>конфиденциальность</a:t>
            </a:r>
            <a:endParaRPr sz="2400" dirty="0"/>
          </a:p>
          <a:p>
            <a:pPr marL="457200" marR="0" lvl="0" indent="-355600" algn="l" rtl="0">
              <a:lnSpc>
                <a:spcPct val="100000"/>
              </a:lnSpc>
              <a:spcBef>
                <a:spcPts val="1000"/>
              </a:spcBef>
              <a:spcAft>
                <a:spcPts val="0"/>
              </a:spcAft>
              <a:buSzPts val="2000"/>
              <a:buChar char="●"/>
            </a:pPr>
            <a:r>
              <a:rPr lang="ru-RU" sz="2400" dirty="0"/>
              <a:t>прозрачность</a:t>
            </a:r>
            <a:endParaRPr sz="2400" dirty="0"/>
          </a:p>
        </p:txBody>
      </p:sp>
      <p:pic>
        <p:nvPicPr>
          <p:cNvPr id="315" name="Google Shape;315;g58a3ee7669_0_10"/>
          <p:cNvPicPr preferRelativeResize="0"/>
          <p:nvPr/>
        </p:nvPicPr>
        <p:blipFill>
          <a:blip r:embed="rId3">
            <a:extLst>
              <a:ext uri="{28A0092B-C50C-407E-A947-70E740481C1C}">
                <a14:useLocalDpi xmlns:a14="http://schemas.microsoft.com/office/drawing/2010/main" val="0"/>
              </a:ext>
            </a:extLst>
          </a:blip>
          <a:stretch>
            <a:fillRect/>
          </a:stretch>
        </p:blipFill>
        <p:spPr>
          <a:xfrm>
            <a:off x="5928534" y="976338"/>
            <a:ext cx="2898207" cy="3765131"/>
          </a:xfrm>
          <a:prstGeom prst="rect">
            <a:avLst/>
          </a:prstGeom>
          <a:noFill/>
          <a:ln>
            <a:noFill/>
          </a:ln>
        </p:spPr>
      </p:pic>
      <p:sp>
        <p:nvSpPr>
          <p:cNvPr id="9" name="Google Shape;278;g5aded743d9_0_1752"/>
          <p:cNvSpPr/>
          <p:nvPr/>
        </p:nvSpPr>
        <p:spPr>
          <a:xfrm rot="-5400000">
            <a:off x="8077791" y="3607854"/>
            <a:ext cx="1698000" cy="200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dirty="0">
                <a:solidFill>
                  <a:schemeClr val="dk1"/>
                </a:solidFill>
                <a:latin typeface="Calibri"/>
                <a:ea typeface="Calibri"/>
                <a:cs typeface="Calibri"/>
                <a:sym typeface="Calibri"/>
              </a:rPr>
              <a:t>UN Photo/Martine Perret</a:t>
            </a:r>
            <a:endParaRPr sz="700" dirty="0">
              <a:solidFill>
                <a:schemeClr val="dk1"/>
              </a:solidFill>
              <a:latin typeface="Calibri"/>
              <a:ea typeface="Calibri"/>
              <a:cs typeface="Calibri"/>
              <a:sym typeface="Calibri"/>
            </a:endParaRPr>
          </a:p>
        </p:txBody>
      </p:sp>
      <p:sp>
        <p:nvSpPr>
          <p:cNvPr id="10" name="Google Shape;333;g58a3ee7669_0_24">
            <a:extLst>
              <a:ext uri="{FF2B5EF4-FFF2-40B4-BE49-F238E27FC236}">
                <a16:creationId xmlns:a16="http://schemas.microsoft.com/office/drawing/2014/main" id="{29E25022-4482-48A2-A814-1E62877C0EE0}"/>
              </a:ext>
            </a:extLst>
          </p:cNvPr>
          <p:cNvSpPr txBox="1">
            <a:spLocks noGrp="1"/>
          </p:cNvSpPr>
          <p:nvPr>
            <p:ph type="ftr" idx="11"/>
          </p:nvPr>
        </p:nvSpPr>
        <p:spPr>
          <a:xfrm>
            <a:off x="6805914" y="4841867"/>
            <a:ext cx="1880886" cy="18558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ru-RU" sz="900" b="0" dirty="0">
                <a:solidFill>
                  <a:schemeClr val="tx1"/>
                </a:solidFill>
                <a:latin typeface="Arial"/>
                <a:ea typeface="Arial"/>
                <a:cs typeface="Arial"/>
                <a:sym typeface="Arial"/>
              </a:rPr>
              <a:t>Обучение по </a:t>
            </a:r>
            <a:r>
              <a:rPr lang="ru-RU" dirty="0">
                <a:solidFill>
                  <a:schemeClr val="tx1"/>
                </a:solidFill>
                <a:latin typeface="Arial"/>
                <a:ea typeface="Arial"/>
                <a:cs typeface="Arial"/>
                <a:sym typeface="Arial"/>
              </a:rPr>
              <a:t>Оценке </a:t>
            </a:r>
            <a:r>
              <a:rPr lang="ru-RU" sz="900" b="0" dirty="0">
                <a:solidFill>
                  <a:schemeClr val="tx1"/>
                </a:solidFill>
                <a:latin typeface="Arial"/>
                <a:ea typeface="Arial"/>
                <a:cs typeface="Arial"/>
                <a:sym typeface="Arial"/>
              </a:rPr>
              <a:t>ЗСЭН</a:t>
            </a:r>
            <a:r>
              <a:rPr lang="en-US" sz="900" b="0" dirty="0">
                <a:solidFill>
                  <a:srgbClr val="7F7F7F"/>
                </a:solidFill>
                <a:latin typeface="Arial"/>
                <a:ea typeface="Arial"/>
                <a:cs typeface="Arial"/>
                <a:sym typeface="Arial"/>
              </a:rPr>
              <a:t> </a:t>
            </a:r>
            <a:endParaRPr sz="900" b="0" dirty="0">
              <a:solidFill>
                <a:srgbClr val="2899FC"/>
              </a:solidFill>
              <a:latin typeface="Arial"/>
              <a:ea typeface="Arial"/>
              <a:cs typeface="Arial"/>
              <a:sym typeface="Arial"/>
            </a:endParaRPr>
          </a:p>
        </p:txBody>
      </p:sp>
    </p:spTree>
    <p:extLst>
      <p:ext uri="{BB962C8B-B14F-4D97-AF65-F5344CB8AC3E}">
        <p14:creationId xmlns:p14="http://schemas.microsoft.com/office/powerpoint/2010/main" val="20997060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g58a3ee7669_0_17"/>
          <p:cNvSpPr txBox="1"/>
          <p:nvPr/>
        </p:nvSpPr>
        <p:spPr>
          <a:xfrm>
            <a:off x="457200" y="205979"/>
            <a:ext cx="8229600" cy="857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99FF"/>
              </a:buClr>
              <a:buSzPts val="3600"/>
              <a:buFont typeface="Arial"/>
              <a:buNone/>
            </a:pPr>
            <a:r>
              <a:rPr lang="ru-RU" sz="3000" dirty="0">
                <a:solidFill>
                  <a:schemeClr val="accent2"/>
                </a:solidFill>
              </a:rPr>
              <a:t>Механизмы информирования и отчетности</a:t>
            </a:r>
            <a:endParaRPr sz="3000" dirty="0">
              <a:solidFill>
                <a:schemeClr val="accent2"/>
              </a:solidFill>
              <a:latin typeface="Arial"/>
              <a:ea typeface="Arial"/>
              <a:cs typeface="Arial"/>
              <a:sym typeface="Arial"/>
            </a:endParaRPr>
          </a:p>
        </p:txBody>
      </p:sp>
      <p:sp>
        <p:nvSpPr>
          <p:cNvPr id="322" name="Google Shape;322;g58a3ee7669_0_17"/>
          <p:cNvSpPr txBox="1">
            <a:spLocks noGrp="1"/>
          </p:cNvSpPr>
          <p:nvPr>
            <p:ph type="sldNum" idx="12"/>
          </p:nvPr>
        </p:nvSpPr>
        <p:spPr>
          <a:xfrm>
            <a:off x="375790" y="4758315"/>
            <a:ext cx="2133600" cy="273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sz="900">
                <a:solidFill>
                  <a:srgbClr val="7F7F7F"/>
                </a:solidFill>
                <a:latin typeface="Calibri"/>
                <a:ea typeface="Calibri"/>
                <a:cs typeface="Calibri"/>
                <a:sym typeface="Calibri"/>
              </a:rPr>
              <a:t>26</a:t>
            </a:fld>
            <a:endParaRPr sz="900">
              <a:solidFill>
                <a:srgbClr val="7F7F7F"/>
              </a:solidFill>
              <a:latin typeface="Calibri"/>
              <a:ea typeface="Calibri"/>
              <a:cs typeface="Calibri"/>
              <a:sym typeface="Calibri"/>
            </a:endParaRPr>
          </a:p>
        </p:txBody>
      </p:sp>
      <p:sp>
        <p:nvSpPr>
          <p:cNvPr id="324" name="Google Shape;324;g58a3ee7669_0_17"/>
          <p:cNvSpPr txBox="1"/>
          <p:nvPr/>
        </p:nvSpPr>
        <p:spPr>
          <a:xfrm>
            <a:off x="4655059" y="1063379"/>
            <a:ext cx="4092373" cy="3307500"/>
          </a:xfrm>
          <a:prstGeom prst="rect">
            <a:avLst/>
          </a:prstGeom>
          <a:noFill/>
          <a:ln>
            <a:noFill/>
          </a:ln>
        </p:spPr>
        <p:txBody>
          <a:bodyPr spcFirstLastPara="1" wrap="square" lIns="91425" tIns="45700" rIns="91425" bIns="45700" anchor="t" anchorCtr="0">
            <a:noAutofit/>
          </a:bodyPr>
          <a:lstStyle/>
          <a:p>
            <a:pPr marL="457200" marR="0" lvl="0" indent="-355600" algn="l" rtl="0">
              <a:lnSpc>
                <a:spcPct val="100000"/>
              </a:lnSpc>
              <a:spcBef>
                <a:spcPts val="1000"/>
              </a:spcBef>
              <a:spcAft>
                <a:spcPts val="0"/>
              </a:spcAft>
              <a:buSzPts val="2000"/>
              <a:buChar char="●"/>
            </a:pPr>
            <a:r>
              <a:rPr lang="ru-RU" sz="1800" dirty="0"/>
              <a:t>Внутренний механизм</a:t>
            </a:r>
            <a:endParaRPr lang="en-US" sz="1800" dirty="0"/>
          </a:p>
          <a:p>
            <a:pPr marL="457200" marR="0" lvl="0" indent="-355600" algn="l" rtl="0">
              <a:lnSpc>
                <a:spcPct val="100000"/>
              </a:lnSpc>
              <a:spcBef>
                <a:spcPts val="1000"/>
              </a:spcBef>
              <a:spcAft>
                <a:spcPts val="0"/>
              </a:spcAft>
              <a:buSzPts val="2000"/>
              <a:buChar char="●"/>
            </a:pPr>
            <a:r>
              <a:rPr lang="ru-RU" sz="1800" dirty="0" err="1"/>
              <a:t>Межучрежденческий</a:t>
            </a:r>
            <a:r>
              <a:rPr lang="ru-RU" sz="1800" dirty="0"/>
              <a:t> механизм</a:t>
            </a:r>
            <a:endParaRPr sz="1800" dirty="0"/>
          </a:p>
          <a:p>
            <a:pPr marL="457200" marR="0" lvl="0" indent="-355600" algn="l" rtl="0">
              <a:lnSpc>
                <a:spcPct val="100000"/>
              </a:lnSpc>
              <a:spcBef>
                <a:spcPts val="1000"/>
              </a:spcBef>
              <a:spcAft>
                <a:spcPts val="0"/>
              </a:spcAft>
              <a:buSzPts val="2000"/>
              <a:buChar char="●"/>
            </a:pPr>
            <a:r>
              <a:rPr lang="ru-RU" sz="1800" dirty="0"/>
              <a:t>Многочисленные каналы </a:t>
            </a:r>
            <a:endParaRPr sz="1800" dirty="0"/>
          </a:p>
          <a:p>
            <a:pPr marL="457200" marR="0" lvl="0" indent="-355600" algn="l" rtl="0">
              <a:lnSpc>
                <a:spcPct val="100000"/>
              </a:lnSpc>
              <a:spcBef>
                <a:spcPts val="1000"/>
              </a:spcBef>
              <a:spcAft>
                <a:spcPts val="0"/>
              </a:spcAft>
              <a:buSzPts val="2000"/>
              <a:buChar char="●"/>
            </a:pPr>
            <a:r>
              <a:rPr lang="ru-RU" sz="1800" dirty="0"/>
              <a:t>Консультирование с пользователями</a:t>
            </a:r>
            <a:endParaRPr lang="en-US" sz="1800" dirty="0"/>
          </a:p>
          <a:p>
            <a:pPr marL="457200" marR="0" lvl="0" indent="-355600" algn="l" rtl="0">
              <a:lnSpc>
                <a:spcPct val="100000"/>
              </a:lnSpc>
              <a:spcBef>
                <a:spcPts val="1000"/>
              </a:spcBef>
              <a:spcAft>
                <a:spcPts val="0"/>
              </a:spcAft>
              <a:buSzPts val="2000"/>
              <a:buChar char="●"/>
            </a:pPr>
            <a:r>
              <a:rPr lang="ru-RU" sz="1800" dirty="0"/>
              <a:t>Широкая пропаганда</a:t>
            </a:r>
            <a:endParaRPr lang="en-US" sz="1800" dirty="0"/>
          </a:p>
          <a:p>
            <a:pPr marL="457200" marR="0" lvl="0" indent="-355600" algn="l" rtl="0">
              <a:lnSpc>
                <a:spcPct val="100000"/>
              </a:lnSpc>
              <a:spcBef>
                <a:spcPts val="1000"/>
              </a:spcBef>
              <a:spcAft>
                <a:spcPts val="0"/>
              </a:spcAft>
              <a:buSzPts val="2000"/>
              <a:buChar char="●"/>
            </a:pPr>
            <a:r>
              <a:rPr lang="ru-RU" sz="1800" dirty="0"/>
              <a:t>Обеспечение качества информирования и отчетности</a:t>
            </a:r>
            <a:endParaRPr lang="en-US" sz="1800" dirty="0"/>
          </a:p>
          <a:p>
            <a:pPr marL="457200" marR="0" lvl="0" indent="-355600" algn="l" rtl="0">
              <a:lnSpc>
                <a:spcPct val="100000"/>
              </a:lnSpc>
              <a:spcBef>
                <a:spcPts val="1000"/>
              </a:spcBef>
              <a:spcAft>
                <a:spcPts val="0"/>
              </a:spcAft>
              <a:buSzPts val="2000"/>
              <a:buChar char="●"/>
            </a:pPr>
            <a:endParaRPr sz="2000" dirty="0"/>
          </a:p>
        </p:txBody>
      </p:sp>
      <p:pic>
        <p:nvPicPr>
          <p:cNvPr id="325" name="Google Shape;325;g58a3ee7669_0_17"/>
          <p:cNvPicPr preferRelativeResize="0"/>
          <p:nvPr/>
        </p:nvPicPr>
        <p:blipFill>
          <a:blip r:embed="rId3">
            <a:extLst>
              <a:ext uri="{28A0092B-C50C-407E-A947-70E740481C1C}">
                <a14:useLocalDpi xmlns:a14="http://schemas.microsoft.com/office/drawing/2010/main" val="0"/>
              </a:ext>
            </a:extLst>
          </a:blip>
          <a:stretch>
            <a:fillRect/>
          </a:stretch>
        </p:blipFill>
        <p:spPr>
          <a:xfrm>
            <a:off x="321972" y="1214901"/>
            <a:ext cx="4386905" cy="3004456"/>
          </a:xfrm>
          <a:prstGeom prst="rect">
            <a:avLst/>
          </a:prstGeom>
          <a:noFill/>
          <a:ln>
            <a:noFill/>
          </a:ln>
        </p:spPr>
      </p:pic>
      <p:sp>
        <p:nvSpPr>
          <p:cNvPr id="9" name="Google Shape;278;g5aded743d9_0_1752"/>
          <p:cNvSpPr/>
          <p:nvPr/>
        </p:nvSpPr>
        <p:spPr>
          <a:xfrm rot="-5400000">
            <a:off x="-573260" y="2865303"/>
            <a:ext cx="1698000" cy="200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dirty="0">
                <a:solidFill>
                  <a:schemeClr val="dk1"/>
                </a:solidFill>
                <a:latin typeface="Calibri"/>
                <a:ea typeface="Calibri"/>
                <a:cs typeface="Calibri"/>
                <a:sym typeface="Calibri"/>
              </a:rPr>
              <a:t>UN Photo//</a:t>
            </a:r>
            <a:r>
              <a:rPr lang="en-US" sz="700" dirty="0" err="1">
                <a:solidFill>
                  <a:schemeClr val="dk1"/>
                </a:solidFill>
                <a:latin typeface="Calibri"/>
                <a:ea typeface="Calibri"/>
                <a:cs typeface="Calibri"/>
                <a:sym typeface="Calibri"/>
              </a:rPr>
              <a:t>Herve</a:t>
            </a:r>
            <a:r>
              <a:rPr lang="en-US" sz="700" dirty="0">
                <a:solidFill>
                  <a:schemeClr val="dk1"/>
                </a:solidFill>
                <a:latin typeface="Calibri"/>
                <a:ea typeface="Calibri"/>
                <a:cs typeface="Calibri"/>
                <a:sym typeface="Calibri"/>
              </a:rPr>
              <a:t> </a:t>
            </a:r>
            <a:r>
              <a:rPr lang="en-US" sz="700" dirty="0" err="1">
                <a:solidFill>
                  <a:schemeClr val="dk1"/>
                </a:solidFill>
                <a:latin typeface="Calibri"/>
                <a:ea typeface="Calibri"/>
                <a:cs typeface="Calibri"/>
                <a:sym typeface="Calibri"/>
              </a:rPr>
              <a:t>Serefio</a:t>
            </a:r>
            <a:endParaRPr sz="700" dirty="0">
              <a:solidFill>
                <a:schemeClr val="dk1"/>
              </a:solidFill>
              <a:latin typeface="Calibri"/>
              <a:ea typeface="Calibri"/>
              <a:cs typeface="Calibri"/>
              <a:sym typeface="Calibri"/>
            </a:endParaRPr>
          </a:p>
        </p:txBody>
      </p:sp>
      <p:sp>
        <p:nvSpPr>
          <p:cNvPr id="10" name="Google Shape;333;g58a3ee7669_0_24">
            <a:extLst>
              <a:ext uri="{FF2B5EF4-FFF2-40B4-BE49-F238E27FC236}">
                <a16:creationId xmlns:a16="http://schemas.microsoft.com/office/drawing/2014/main" id="{1F97DACE-0AC7-4208-B4CE-E3E7DF4585E1}"/>
              </a:ext>
            </a:extLst>
          </p:cNvPr>
          <p:cNvSpPr txBox="1">
            <a:spLocks noGrp="1"/>
          </p:cNvSpPr>
          <p:nvPr>
            <p:ph type="ftr" idx="11"/>
          </p:nvPr>
        </p:nvSpPr>
        <p:spPr>
          <a:xfrm>
            <a:off x="6805914" y="4841867"/>
            <a:ext cx="1880886" cy="18558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ru-RU" sz="900" b="0" dirty="0">
                <a:solidFill>
                  <a:schemeClr val="tx1"/>
                </a:solidFill>
                <a:latin typeface="Arial"/>
                <a:ea typeface="Arial"/>
                <a:cs typeface="Arial"/>
                <a:sym typeface="Arial"/>
              </a:rPr>
              <a:t>Обучение по </a:t>
            </a:r>
            <a:r>
              <a:rPr lang="ru-RU" dirty="0">
                <a:solidFill>
                  <a:schemeClr val="tx1"/>
                </a:solidFill>
                <a:latin typeface="Arial"/>
                <a:ea typeface="Arial"/>
                <a:cs typeface="Arial"/>
                <a:sym typeface="Arial"/>
              </a:rPr>
              <a:t>Оценке </a:t>
            </a:r>
            <a:r>
              <a:rPr lang="ru-RU" sz="900" b="0" dirty="0">
                <a:solidFill>
                  <a:schemeClr val="tx1"/>
                </a:solidFill>
                <a:latin typeface="Arial"/>
                <a:ea typeface="Arial"/>
                <a:cs typeface="Arial"/>
                <a:sym typeface="Arial"/>
              </a:rPr>
              <a:t>ЗСЭН</a:t>
            </a:r>
            <a:r>
              <a:rPr lang="en-US" sz="900" b="0" dirty="0">
                <a:solidFill>
                  <a:srgbClr val="7F7F7F"/>
                </a:solidFill>
                <a:latin typeface="Arial"/>
                <a:ea typeface="Arial"/>
                <a:cs typeface="Arial"/>
                <a:sym typeface="Arial"/>
              </a:rPr>
              <a:t> </a:t>
            </a:r>
            <a:endParaRPr sz="900" b="0" dirty="0">
              <a:solidFill>
                <a:srgbClr val="2899FC"/>
              </a:solidFill>
              <a:latin typeface="Arial"/>
              <a:ea typeface="Arial"/>
              <a:cs typeface="Arial"/>
              <a:sym typeface="Arial"/>
            </a:endParaRPr>
          </a:p>
        </p:txBody>
      </p:sp>
    </p:spTree>
    <p:extLst>
      <p:ext uri="{BB962C8B-B14F-4D97-AF65-F5344CB8AC3E}">
        <p14:creationId xmlns:p14="http://schemas.microsoft.com/office/powerpoint/2010/main" val="8311073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g58a3ee7669_0_24"/>
          <p:cNvSpPr txBox="1"/>
          <p:nvPr/>
        </p:nvSpPr>
        <p:spPr>
          <a:xfrm>
            <a:off x="457200" y="205979"/>
            <a:ext cx="8229600" cy="857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99FF"/>
              </a:buClr>
              <a:buSzPts val="3600"/>
              <a:buFont typeface="Arial"/>
              <a:buNone/>
            </a:pPr>
            <a:r>
              <a:rPr lang="ru-RU" sz="2800" dirty="0">
                <a:solidFill>
                  <a:schemeClr val="accent2"/>
                </a:solidFill>
              </a:rPr>
              <a:t>Информирование и отчетность</a:t>
            </a:r>
            <a:r>
              <a:rPr lang="en-US" sz="2800" dirty="0">
                <a:solidFill>
                  <a:schemeClr val="accent2"/>
                </a:solidFill>
              </a:rPr>
              <a:t> </a:t>
            </a:r>
            <a:r>
              <a:rPr lang="ru-RU" sz="2800" dirty="0">
                <a:solidFill>
                  <a:schemeClr val="accent2"/>
                </a:solidFill>
              </a:rPr>
              <a:t>для ЮНФПА</a:t>
            </a:r>
            <a:endParaRPr sz="2800" dirty="0">
              <a:solidFill>
                <a:schemeClr val="accent2"/>
              </a:solidFill>
              <a:sym typeface="Arial"/>
            </a:endParaRPr>
          </a:p>
        </p:txBody>
      </p:sp>
      <p:sp>
        <p:nvSpPr>
          <p:cNvPr id="332" name="Google Shape;332;g58a3ee7669_0_24"/>
          <p:cNvSpPr txBox="1">
            <a:spLocks noGrp="1"/>
          </p:cNvSpPr>
          <p:nvPr>
            <p:ph type="sldNum" idx="12"/>
          </p:nvPr>
        </p:nvSpPr>
        <p:spPr>
          <a:xfrm>
            <a:off x="375790" y="4758315"/>
            <a:ext cx="2133600" cy="273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sz="900">
                <a:solidFill>
                  <a:srgbClr val="7F7F7F"/>
                </a:solidFill>
                <a:latin typeface="Calibri"/>
                <a:ea typeface="Calibri"/>
                <a:cs typeface="Calibri"/>
                <a:sym typeface="Calibri"/>
              </a:rPr>
              <a:t>27</a:t>
            </a:fld>
            <a:endParaRPr sz="900">
              <a:solidFill>
                <a:srgbClr val="7F7F7F"/>
              </a:solidFill>
              <a:latin typeface="Calibri"/>
              <a:ea typeface="Calibri"/>
              <a:cs typeface="Calibri"/>
              <a:sym typeface="Calibri"/>
            </a:endParaRPr>
          </a:p>
        </p:txBody>
      </p:sp>
      <p:sp>
        <p:nvSpPr>
          <p:cNvPr id="334" name="Google Shape;334;g58a3ee7669_0_24"/>
          <p:cNvSpPr txBox="1"/>
          <p:nvPr/>
        </p:nvSpPr>
        <p:spPr>
          <a:xfrm>
            <a:off x="457200" y="932976"/>
            <a:ext cx="7824651" cy="3475800"/>
          </a:xfrm>
          <a:prstGeom prst="rect">
            <a:avLst/>
          </a:prstGeom>
          <a:noFill/>
          <a:ln>
            <a:noFill/>
          </a:ln>
        </p:spPr>
        <p:txBody>
          <a:bodyPr spcFirstLastPara="1" wrap="square" lIns="91425" tIns="45700" rIns="91425" bIns="45700" anchor="t" anchorCtr="0">
            <a:noAutofit/>
          </a:bodyPr>
          <a:lstStyle/>
          <a:p>
            <a:pPr marL="457200" marR="0" lvl="0" indent="-355600" algn="l" rtl="0">
              <a:lnSpc>
                <a:spcPct val="100000"/>
              </a:lnSpc>
              <a:spcBef>
                <a:spcPts val="1000"/>
              </a:spcBef>
              <a:spcAft>
                <a:spcPts val="0"/>
              </a:spcAft>
              <a:buSzPts val="2000"/>
              <a:buChar char="●"/>
            </a:pPr>
            <a:r>
              <a:rPr lang="ru-RU" sz="2000" dirty="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Требуется</a:t>
            </a:r>
            <a:r>
              <a:rPr lang="en-US" sz="2000" dirty="0"/>
              <a:t>:</a:t>
            </a:r>
            <a:endParaRPr sz="2000" dirty="0"/>
          </a:p>
          <a:p>
            <a:pPr marL="914400" marR="0" lvl="1" indent="-355600" algn="l" rtl="0">
              <a:lnSpc>
                <a:spcPct val="100000"/>
              </a:lnSpc>
              <a:spcBef>
                <a:spcPts val="0"/>
              </a:spcBef>
              <a:spcAft>
                <a:spcPts val="0"/>
              </a:spcAft>
              <a:buSzPts val="2000"/>
              <a:buChar char="○"/>
            </a:pPr>
            <a:r>
              <a:rPr lang="ru-RU" sz="2000" dirty="0"/>
              <a:t>от всех партнеров</a:t>
            </a:r>
            <a:endParaRPr sz="2000" dirty="0"/>
          </a:p>
          <a:p>
            <a:pPr marL="914400" lvl="1" indent="-355600">
              <a:buSzPts val="2000"/>
              <a:buChar char="○"/>
            </a:pPr>
            <a:r>
              <a:rPr lang="ru-RU" sz="2000" dirty="0"/>
              <a:t>в случаях опасений или подозрений</a:t>
            </a:r>
            <a:endParaRPr sz="2000" dirty="0"/>
          </a:p>
          <a:p>
            <a:pPr marL="914400" marR="0" lvl="1" indent="-355600" algn="l" rtl="0">
              <a:lnSpc>
                <a:spcPct val="100000"/>
              </a:lnSpc>
              <a:spcBef>
                <a:spcPts val="0"/>
              </a:spcBef>
              <a:spcAft>
                <a:spcPts val="0"/>
              </a:spcAft>
              <a:buSzPts val="2000"/>
              <a:buChar char="○"/>
            </a:pPr>
            <a:r>
              <a:rPr lang="ru-RU" sz="2000" dirty="0"/>
              <a:t>оперативно</a:t>
            </a:r>
            <a:endParaRPr sz="2000" dirty="0"/>
          </a:p>
          <a:p>
            <a:pPr marL="457200" marR="0" lvl="0" indent="-355600" algn="l" rtl="0">
              <a:lnSpc>
                <a:spcPct val="100000"/>
              </a:lnSpc>
              <a:spcBef>
                <a:spcPts val="0"/>
              </a:spcBef>
              <a:spcAft>
                <a:spcPts val="0"/>
              </a:spcAft>
              <a:buClr>
                <a:srgbClr val="000000"/>
              </a:buClr>
              <a:buSzPts val="2000"/>
              <a:buFont typeface="Arial"/>
              <a:buChar char="●"/>
            </a:pPr>
            <a:r>
              <a:rPr lang="ru-RU" sz="2000" dirty="0"/>
              <a:t>Сообщать</a:t>
            </a:r>
            <a:r>
              <a:rPr lang="en-US" sz="2000" dirty="0"/>
              <a:t>:</a:t>
            </a:r>
            <a:endParaRPr sz="2000" dirty="0"/>
          </a:p>
          <a:p>
            <a:pPr marL="914400" marR="0" lvl="1" indent="-355600" algn="l" rtl="0">
              <a:lnSpc>
                <a:spcPct val="100000"/>
              </a:lnSpc>
              <a:spcBef>
                <a:spcPts val="0"/>
              </a:spcBef>
              <a:spcAft>
                <a:spcPts val="0"/>
              </a:spcAft>
              <a:buClr>
                <a:srgbClr val="000000"/>
              </a:buClr>
              <a:buSzPts val="2000"/>
              <a:buFont typeface="Arial"/>
              <a:buChar char="○"/>
            </a:pPr>
            <a:r>
              <a:rPr lang="ru-RU" sz="2000" dirty="0"/>
              <a:t>Главе странового представительства ЮНФПА</a:t>
            </a:r>
          </a:p>
          <a:p>
            <a:pPr marL="914400" marR="0" lvl="1" indent="-355600" algn="l" rtl="0">
              <a:lnSpc>
                <a:spcPct val="100000"/>
              </a:lnSpc>
              <a:spcBef>
                <a:spcPts val="0"/>
              </a:spcBef>
              <a:spcAft>
                <a:spcPts val="0"/>
              </a:spcAft>
              <a:buClr>
                <a:srgbClr val="000000"/>
              </a:buClr>
              <a:buSzPts val="2000"/>
              <a:buFont typeface="Arial"/>
              <a:buChar char="○"/>
            </a:pPr>
            <a:r>
              <a:rPr lang="ru-RU" sz="2000" b="0" i="0" u="none" strike="noStrike" baseline="0" dirty="0">
                <a:solidFill>
                  <a:srgbClr val="000000"/>
                </a:solidFill>
              </a:rPr>
              <a:t>Управление служб ревизии и расследований ЮНФПА </a:t>
            </a:r>
          </a:p>
          <a:p>
            <a:pPr marL="914400" lvl="1" indent="-355600">
              <a:buSzPts val="2000"/>
              <a:buFont typeface="Arial"/>
              <a:buChar char="○"/>
            </a:pPr>
            <a:r>
              <a:rPr lang="ru-RU" sz="2000" dirty="0"/>
              <a:t>Регулярно предоставлять информацию ЮНФПА</a:t>
            </a:r>
            <a:endParaRPr sz="2000" dirty="0"/>
          </a:p>
        </p:txBody>
      </p:sp>
      <p:sp>
        <p:nvSpPr>
          <p:cNvPr id="8" name="Google Shape;333;g58a3ee7669_0_24">
            <a:extLst>
              <a:ext uri="{FF2B5EF4-FFF2-40B4-BE49-F238E27FC236}">
                <a16:creationId xmlns:a16="http://schemas.microsoft.com/office/drawing/2014/main" id="{E556CFB4-0201-4EE9-94CE-36F80EE84B0C}"/>
              </a:ext>
            </a:extLst>
          </p:cNvPr>
          <p:cNvSpPr txBox="1">
            <a:spLocks noGrp="1"/>
          </p:cNvSpPr>
          <p:nvPr>
            <p:ph type="ftr" idx="11"/>
          </p:nvPr>
        </p:nvSpPr>
        <p:spPr>
          <a:xfrm>
            <a:off x="6805914" y="4841867"/>
            <a:ext cx="1880886" cy="18558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ru-RU" sz="900" b="0" dirty="0">
                <a:solidFill>
                  <a:schemeClr val="tx1"/>
                </a:solidFill>
                <a:latin typeface="Arial"/>
                <a:ea typeface="Arial"/>
                <a:cs typeface="Arial"/>
                <a:sym typeface="Arial"/>
              </a:rPr>
              <a:t>Обучение по </a:t>
            </a:r>
            <a:r>
              <a:rPr lang="ru-RU" dirty="0">
                <a:solidFill>
                  <a:schemeClr val="tx1"/>
                </a:solidFill>
                <a:latin typeface="Arial"/>
                <a:ea typeface="Arial"/>
                <a:cs typeface="Arial"/>
                <a:sym typeface="Arial"/>
              </a:rPr>
              <a:t>Оценке </a:t>
            </a:r>
            <a:r>
              <a:rPr lang="ru-RU" sz="900" b="0" dirty="0">
                <a:solidFill>
                  <a:schemeClr val="tx1"/>
                </a:solidFill>
                <a:latin typeface="Arial"/>
                <a:ea typeface="Arial"/>
                <a:cs typeface="Arial"/>
                <a:sym typeface="Arial"/>
              </a:rPr>
              <a:t>ЗСЭН</a:t>
            </a:r>
            <a:r>
              <a:rPr lang="en-US" sz="900" b="0" dirty="0">
                <a:solidFill>
                  <a:srgbClr val="7F7F7F"/>
                </a:solidFill>
                <a:latin typeface="Arial"/>
                <a:ea typeface="Arial"/>
                <a:cs typeface="Arial"/>
                <a:sym typeface="Arial"/>
              </a:rPr>
              <a:t> </a:t>
            </a:r>
            <a:endParaRPr sz="900" b="0" dirty="0">
              <a:solidFill>
                <a:srgbClr val="2899FC"/>
              </a:solidFill>
              <a:latin typeface="Arial"/>
              <a:ea typeface="Arial"/>
              <a:cs typeface="Arial"/>
              <a:sym typeface="Arial"/>
            </a:endParaRPr>
          </a:p>
        </p:txBody>
      </p:sp>
    </p:spTree>
    <p:extLst>
      <p:ext uri="{BB962C8B-B14F-4D97-AF65-F5344CB8AC3E}">
        <p14:creationId xmlns:p14="http://schemas.microsoft.com/office/powerpoint/2010/main" val="3642209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g58a24c8cb3_0_391"/>
          <p:cNvSpPr txBox="1"/>
          <p:nvPr/>
        </p:nvSpPr>
        <p:spPr>
          <a:xfrm>
            <a:off x="457212" y="250005"/>
            <a:ext cx="8229600" cy="857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99FF"/>
              </a:buClr>
              <a:buSzPts val="3600"/>
              <a:buFont typeface="Arial"/>
              <a:buNone/>
            </a:pPr>
            <a:r>
              <a:rPr lang="ru-RU" sz="3000" dirty="0">
                <a:solidFill>
                  <a:schemeClr val="accent2"/>
                </a:solidFill>
              </a:rPr>
              <a:t>Помощь</a:t>
            </a:r>
            <a:endParaRPr sz="3000" dirty="0">
              <a:solidFill>
                <a:schemeClr val="accent2"/>
              </a:solidFill>
              <a:latin typeface="Arial"/>
              <a:ea typeface="Arial"/>
              <a:cs typeface="Arial"/>
              <a:sym typeface="Arial"/>
            </a:endParaRPr>
          </a:p>
        </p:txBody>
      </p:sp>
      <p:sp>
        <p:nvSpPr>
          <p:cNvPr id="342" name="Google Shape;342;g58a24c8cb3_0_391"/>
          <p:cNvSpPr txBox="1">
            <a:spLocks noGrp="1"/>
          </p:cNvSpPr>
          <p:nvPr>
            <p:ph type="sldNum" idx="12"/>
          </p:nvPr>
        </p:nvSpPr>
        <p:spPr>
          <a:xfrm>
            <a:off x="375790" y="4758315"/>
            <a:ext cx="2133600" cy="273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sz="900">
                <a:solidFill>
                  <a:srgbClr val="7F7F7F"/>
                </a:solidFill>
                <a:latin typeface="Calibri"/>
                <a:ea typeface="Calibri"/>
                <a:cs typeface="Calibri"/>
                <a:sym typeface="Calibri"/>
              </a:rPr>
              <a:t>28</a:t>
            </a:fld>
            <a:endParaRPr sz="900">
              <a:solidFill>
                <a:srgbClr val="7F7F7F"/>
              </a:solidFill>
              <a:latin typeface="Calibri"/>
              <a:ea typeface="Calibri"/>
              <a:cs typeface="Calibri"/>
              <a:sym typeface="Calibri"/>
            </a:endParaRPr>
          </a:p>
        </p:txBody>
      </p:sp>
      <p:pic>
        <p:nvPicPr>
          <p:cNvPr id="344" name="Google Shape;344;g58a24c8cb3_0_391"/>
          <p:cNvPicPr preferRelativeResize="0"/>
          <p:nvPr/>
        </p:nvPicPr>
        <p:blipFill>
          <a:blip r:embed="rId3">
            <a:extLst>
              <a:ext uri="{28A0092B-C50C-407E-A947-70E740481C1C}">
                <a14:useLocalDpi xmlns:a14="http://schemas.microsoft.com/office/drawing/2010/main" val="0"/>
              </a:ext>
            </a:extLst>
          </a:blip>
          <a:stretch>
            <a:fillRect/>
          </a:stretch>
        </p:blipFill>
        <p:spPr>
          <a:xfrm>
            <a:off x="588312" y="1006599"/>
            <a:ext cx="5314777" cy="3681147"/>
          </a:xfrm>
          <a:prstGeom prst="rect">
            <a:avLst/>
          </a:prstGeom>
          <a:noFill/>
          <a:ln>
            <a:noFill/>
          </a:ln>
        </p:spPr>
      </p:pic>
      <p:sp>
        <p:nvSpPr>
          <p:cNvPr id="345" name="Google Shape;345;g58a24c8cb3_0_391"/>
          <p:cNvSpPr/>
          <p:nvPr/>
        </p:nvSpPr>
        <p:spPr>
          <a:xfrm rot="-5400000">
            <a:off x="-491838" y="3609647"/>
            <a:ext cx="1698000" cy="200100"/>
          </a:xfrm>
          <a:prstGeom prst="rect">
            <a:avLst/>
          </a:prstGeom>
          <a:noFill/>
          <a:ln>
            <a:noFill/>
          </a:ln>
        </p:spPr>
        <p:txBody>
          <a:bodyPr spcFirstLastPara="1" wrap="square" lIns="91425" tIns="45700" rIns="91425" bIns="45700" anchor="t" anchorCtr="0">
            <a:noAutofit/>
          </a:bodyPr>
          <a:lstStyle/>
          <a:p>
            <a:pPr lvl="0"/>
            <a:r>
              <a:rPr lang="en-US" sz="800" dirty="0"/>
              <a:t>UN Photo/Tobin Jones</a:t>
            </a:r>
            <a:endParaRPr sz="700" dirty="0">
              <a:solidFill>
                <a:schemeClr val="dk1"/>
              </a:solidFill>
              <a:latin typeface="Calibri"/>
              <a:ea typeface="Calibri"/>
              <a:cs typeface="Calibri"/>
              <a:sym typeface="Calibri"/>
            </a:endParaRPr>
          </a:p>
        </p:txBody>
      </p:sp>
      <p:sp>
        <p:nvSpPr>
          <p:cNvPr id="346" name="Google Shape;346;g58a24c8cb3_0_391"/>
          <p:cNvSpPr txBox="1"/>
          <p:nvPr/>
        </p:nvSpPr>
        <p:spPr>
          <a:xfrm>
            <a:off x="6008485" y="1006600"/>
            <a:ext cx="2709000" cy="3307500"/>
          </a:xfrm>
          <a:prstGeom prst="rect">
            <a:avLst/>
          </a:prstGeom>
          <a:noFill/>
          <a:ln>
            <a:noFill/>
          </a:ln>
        </p:spPr>
        <p:txBody>
          <a:bodyPr spcFirstLastPara="1" wrap="square" lIns="91425" tIns="45700" rIns="91425" bIns="45700" anchor="t" anchorCtr="0">
            <a:noAutofit/>
          </a:bodyPr>
          <a:lstStyle/>
          <a:p>
            <a:pPr marL="457200" marR="0" lvl="0" indent="-355600" algn="l" rtl="0">
              <a:lnSpc>
                <a:spcPct val="100000"/>
              </a:lnSpc>
              <a:spcBef>
                <a:spcPts val="1000"/>
              </a:spcBef>
              <a:spcAft>
                <a:spcPts val="0"/>
              </a:spcAft>
              <a:buSzPts val="2000"/>
              <a:buChar char="●"/>
            </a:pPr>
            <a:r>
              <a:rPr lang="ru-RU" sz="2400" dirty="0"/>
              <a:t>Потребности в услугах</a:t>
            </a:r>
            <a:endParaRPr sz="2400" dirty="0"/>
          </a:p>
          <a:p>
            <a:pPr marL="457200" marR="0" lvl="0" indent="-355600" algn="l" rtl="0">
              <a:lnSpc>
                <a:spcPct val="100000"/>
              </a:lnSpc>
              <a:spcBef>
                <a:spcPts val="1000"/>
              </a:spcBef>
              <a:spcAft>
                <a:spcPts val="1000"/>
              </a:spcAft>
              <a:buSzPts val="2000"/>
              <a:buChar char="●"/>
            </a:pPr>
            <a:r>
              <a:rPr lang="ru-RU" sz="2400" dirty="0"/>
              <a:t>Процесс направления</a:t>
            </a:r>
            <a:endParaRPr sz="2400" dirty="0"/>
          </a:p>
        </p:txBody>
      </p:sp>
      <p:sp>
        <p:nvSpPr>
          <p:cNvPr id="9" name="Google Shape;333;g58a3ee7669_0_24">
            <a:extLst>
              <a:ext uri="{FF2B5EF4-FFF2-40B4-BE49-F238E27FC236}">
                <a16:creationId xmlns:a16="http://schemas.microsoft.com/office/drawing/2014/main" id="{285F9DB6-6007-48D4-8ECA-EA94174F3F8B}"/>
              </a:ext>
            </a:extLst>
          </p:cNvPr>
          <p:cNvSpPr txBox="1">
            <a:spLocks noGrp="1"/>
          </p:cNvSpPr>
          <p:nvPr>
            <p:ph type="ftr" idx="11"/>
          </p:nvPr>
        </p:nvSpPr>
        <p:spPr>
          <a:xfrm>
            <a:off x="6805914" y="4841867"/>
            <a:ext cx="1880886" cy="18558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ru-RU" sz="900" b="0" dirty="0">
                <a:solidFill>
                  <a:schemeClr val="tx1"/>
                </a:solidFill>
                <a:latin typeface="Arial"/>
                <a:ea typeface="Arial"/>
                <a:cs typeface="Arial"/>
                <a:sym typeface="Arial"/>
              </a:rPr>
              <a:t>Обучение по </a:t>
            </a:r>
            <a:r>
              <a:rPr lang="ru-RU" dirty="0">
                <a:solidFill>
                  <a:schemeClr val="tx1"/>
                </a:solidFill>
                <a:latin typeface="Arial"/>
                <a:ea typeface="Arial"/>
                <a:cs typeface="Arial"/>
                <a:sym typeface="Arial"/>
              </a:rPr>
              <a:t>Оценке </a:t>
            </a:r>
            <a:r>
              <a:rPr lang="ru-RU" sz="900" b="0" dirty="0">
                <a:solidFill>
                  <a:schemeClr val="tx1"/>
                </a:solidFill>
                <a:latin typeface="Arial"/>
                <a:ea typeface="Arial"/>
                <a:cs typeface="Arial"/>
                <a:sym typeface="Arial"/>
              </a:rPr>
              <a:t>ЗСЭН</a:t>
            </a:r>
            <a:r>
              <a:rPr lang="en-US" sz="900" b="0" dirty="0">
                <a:solidFill>
                  <a:srgbClr val="7F7F7F"/>
                </a:solidFill>
                <a:latin typeface="Arial"/>
                <a:ea typeface="Arial"/>
                <a:cs typeface="Arial"/>
                <a:sym typeface="Arial"/>
              </a:rPr>
              <a:t> </a:t>
            </a:r>
            <a:endParaRPr sz="900" b="0" dirty="0">
              <a:solidFill>
                <a:srgbClr val="2899FC"/>
              </a:solidFill>
              <a:latin typeface="Arial"/>
              <a:ea typeface="Arial"/>
              <a:cs typeface="Arial"/>
              <a:sym typeface="Arial"/>
            </a:endParaRPr>
          </a:p>
        </p:txBody>
      </p:sp>
    </p:spTree>
    <p:extLst>
      <p:ext uri="{BB962C8B-B14F-4D97-AF65-F5344CB8AC3E}">
        <p14:creationId xmlns:p14="http://schemas.microsoft.com/office/powerpoint/2010/main" val="7615480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g5aded743d9_0_1727"/>
          <p:cNvSpPr txBox="1"/>
          <p:nvPr/>
        </p:nvSpPr>
        <p:spPr>
          <a:xfrm>
            <a:off x="457200" y="205979"/>
            <a:ext cx="8229600" cy="857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99FF"/>
              </a:buClr>
              <a:buSzPts val="3600"/>
              <a:buFont typeface="Arial"/>
              <a:buNone/>
            </a:pPr>
            <a:r>
              <a:rPr lang="ru-RU" sz="3000" dirty="0">
                <a:solidFill>
                  <a:schemeClr val="accent2"/>
                </a:solidFill>
              </a:rPr>
              <a:t>Помощь</a:t>
            </a:r>
            <a:endParaRPr sz="3000" dirty="0">
              <a:solidFill>
                <a:schemeClr val="accent2"/>
              </a:solidFill>
              <a:latin typeface="Arial"/>
              <a:ea typeface="Arial"/>
              <a:cs typeface="Arial"/>
              <a:sym typeface="Arial"/>
            </a:endParaRPr>
          </a:p>
        </p:txBody>
      </p:sp>
      <p:sp>
        <p:nvSpPr>
          <p:cNvPr id="352" name="Google Shape;352;g5aded743d9_0_1727"/>
          <p:cNvSpPr txBox="1">
            <a:spLocks noGrp="1"/>
          </p:cNvSpPr>
          <p:nvPr>
            <p:ph type="sldNum" idx="12"/>
          </p:nvPr>
        </p:nvSpPr>
        <p:spPr>
          <a:xfrm>
            <a:off x="375790" y="4758315"/>
            <a:ext cx="2133600" cy="273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sz="900">
                <a:solidFill>
                  <a:srgbClr val="7F7F7F"/>
                </a:solidFill>
                <a:latin typeface="Calibri"/>
                <a:ea typeface="Calibri"/>
                <a:cs typeface="Calibri"/>
                <a:sym typeface="Calibri"/>
              </a:rPr>
              <a:t>29</a:t>
            </a:fld>
            <a:endParaRPr sz="900">
              <a:solidFill>
                <a:srgbClr val="7F7F7F"/>
              </a:solidFill>
              <a:latin typeface="Calibri"/>
              <a:ea typeface="Calibri"/>
              <a:cs typeface="Calibri"/>
              <a:sym typeface="Calibri"/>
            </a:endParaRPr>
          </a:p>
        </p:txBody>
      </p:sp>
      <p:pic>
        <p:nvPicPr>
          <p:cNvPr id="354" name="Google Shape;354;g5aded743d9_0_1727"/>
          <p:cNvPicPr preferRelativeResize="0"/>
          <p:nvPr/>
        </p:nvPicPr>
        <p:blipFill>
          <a:blip r:embed="rId3">
            <a:alphaModFix/>
          </a:blip>
          <a:stretch>
            <a:fillRect/>
          </a:stretch>
        </p:blipFill>
        <p:spPr>
          <a:xfrm>
            <a:off x="651253" y="632078"/>
            <a:ext cx="4256025" cy="4186825"/>
          </a:xfrm>
          <a:prstGeom prst="rect">
            <a:avLst/>
          </a:prstGeom>
          <a:noFill/>
          <a:ln>
            <a:noFill/>
          </a:ln>
        </p:spPr>
      </p:pic>
      <p:sp>
        <p:nvSpPr>
          <p:cNvPr id="355" name="Google Shape;355;g5aded743d9_0_1727"/>
          <p:cNvSpPr txBox="1"/>
          <p:nvPr/>
        </p:nvSpPr>
        <p:spPr>
          <a:xfrm>
            <a:off x="5035975" y="1066625"/>
            <a:ext cx="3844878" cy="3307500"/>
          </a:xfrm>
          <a:prstGeom prst="rect">
            <a:avLst/>
          </a:prstGeom>
          <a:noFill/>
          <a:ln>
            <a:noFill/>
          </a:ln>
        </p:spPr>
        <p:txBody>
          <a:bodyPr spcFirstLastPara="1" wrap="square" lIns="91425" tIns="45700" rIns="91425" bIns="45700" anchor="t" anchorCtr="0">
            <a:noAutofit/>
          </a:bodyPr>
          <a:lstStyle/>
          <a:p>
            <a:pPr marL="457200" marR="0" lvl="0" indent="-355600" algn="l" rtl="0">
              <a:lnSpc>
                <a:spcPct val="100000"/>
              </a:lnSpc>
              <a:spcBef>
                <a:spcPts val="1000"/>
              </a:spcBef>
              <a:spcAft>
                <a:spcPts val="0"/>
              </a:spcAft>
              <a:buSzPts val="2000"/>
              <a:buChar char="●"/>
            </a:pPr>
            <a:r>
              <a:rPr lang="ru-RU" sz="2400" dirty="0"/>
              <a:t>Кто имеет право на получение помощи</a:t>
            </a:r>
            <a:endParaRPr sz="2400" dirty="0"/>
          </a:p>
          <a:p>
            <a:pPr marL="457200" marR="0" lvl="0" indent="-355600" algn="l" rtl="0">
              <a:lnSpc>
                <a:spcPct val="100000"/>
              </a:lnSpc>
              <a:spcBef>
                <a:spcPts val="1000"/>
              </a:spcBef>
              <a:spcAft>
                <a:spcPts val="1000"/>
              </a:spcAft>
              <a:buSzPts val="2000"/>
              <a:buChar char="●"/>
            </a:pPr>
            <a:r>
              <a:rPr lang="ru-RU" sz="2400" dirty="0"/>
              <a:t>Список поставщиков услуг</a:t>
            </a:r>
            <a:endParaRPr sz="2400" dirty="0"/>
          </a:p>
        </p:txBody>
      </p:sp>
      <p:sp>
        <p:nvSpPr>
          <p:cNvPr id="356" name="Google Shape;356;g5aded743d9_0_1727"/>
          <p:cNvSpPr txBox="1"/>
          <p:nvPr/>
        </p:nvSpPr>
        <p:spPr>
          <a:xfrm>
            <a:off x="2242988" y="2571737"/>
            <a:ext cx="1236000" cy="87997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RU" sz="1800" b="1" dirty="0">
                <a:latin typeface="Calibri"/>
                <a:ea typeface="Calibri"/>
                <a:cs typeface="Calibri"/>
                <a:sym typeface="Calibri"/>
              </a:rPr>
              <a:t>лица, пережившие СЭН</a:t>
            </a:r>
            <a:endParaRPr sz="1800" b="1" dirty="0">
              <a:latin typeface="Calibri"/>
              <a:ea typeface="Calibri"/>
              <a:cs typeface="Calibri"/>
              <a:sym typeface="Calibri"/>
            </a:endParaRPr>
          </a:p>
        </p:txBody>
      </p:sp>
      <p:sp>
        <p:nvSpPr>
          <p:cNvPr id="357" name="Google Shape;357;g5aded743d9_0_1727"/>
          <p:cNvSpPr txBox="1"/>
          <p:nvPr/>
        </p:nvSpPr>
        <p:spPr>
          <a:xfrm>
            <a:off x="3204138" y="3760813"/>
            <a:ext cx="1236000" cy="50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RU" sz="1800" b="1" dirty="0">
                <a:solidFill>
                  <a:srgbClr val="FFFFFF"/>
                </a:solidFill>
                <a:latin typeface="Calibri"/>
                <a:ea typeface="Calibri"/>
                <a:cs typeface="Calibri"/>
                <a:sym typeface="Calibri"/>
              </a:rPr>
              <a:t>безопасность</a:t>
            </a:r>
            <a:endParaRPr sz="1800" b="1" dirty="0">
              <a:solidFill>
                <a:srgbClr val="FFFFFF"/>
              </a:solidFill>
              <a:latin typeface="Calibri"/>
              <a:ea typeface="Calibri"/>
              <a:cs typeface="Calibri"/>
              <a:sym typeface="Calibri"/>
            </a:endParaRPr>
          </a:p>
        </p:txBody>
      </p:sp>
      <p:sp>
        <p:nvSpPr>
          <p:cNvPr id="358" name="Google Shape;358;g5aded743d9_0_1727"/>
          <p:cNvSpPr txBox="1"/>
          <p:nvPr/>
        </p:nvSpPr>
        <p:spPr>
          <a:xfrm>
            <a:off x="3516050" y="2159650"/>
            <a:ext cx="1600800" cy="50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RU" sz="1800" b="1" dirty="0">
                <a:solidFill>
                  <a:srgbClr val="FFFFFF"/>
                </a:solidFill>
                <a:latin typeface="Calibri"/>
                <a:ea typeface="Calibri"/>
                <a:cs typeface="Calibri"/>
                <a:sym typeface="Calibri"/>
              </a:rPr>
              <a:t>мед. услуги</a:t>
            </a:r>
            <a:endParaRPr sz="1800" b="1" dirty="0">
              <a:solidFill>
                <a:srgbClr val="FFFFFF"/>
              </a:solidFill>
              <a:latin typeface="Calibri"/>
              <a:ea typeface="Calibri"/>
              <a:cs typeface="Calibri"/>
              <a:sym typeface="Calibri"/>
            </a:endParaRPr>
          </a:p>
        </p:txBody>
      </p:sp>
      <p:sp>
        <p:nvSpPr>
          <p:cNvPr id="359" name="Google Shape;359;g5aded743d9_0_1727"/>
          <p:cNvSpPr txBox="1"/>
          <p:nvPr/>
        </p:nvSpPr>
        <p:spPr>
          <a:xfrm>
            <a:off x="2045325" y="1142475"/>
            <a:ext cx="1600800" cy="50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RU" sz="1800" b="1" dirty="0">
                <a:solidFill>
                  <a:srgbClr val="FFFFFF"/>
                </a:solidFill>
                <a:latin typeface="Calibri"/>
                <a:ea typeface="Calibri"/>
                <a:cs typeface="Calibri"/>
                <a:sym typeface="Calibri"/>
              </a:rPr>
              <a:t>юр. услуги</a:t>
            </a:r>
            <a:endParaRPr sz="1800" b="1" dirty="0">
              <a:solidFill>
                <a:srgbClr val="FFFFFF"/>
              </a:solidFill>
              <a:latin typeface="Calibri"/>
              <a:ea typeface="Calibri"/>
              <a:cs typeface="Calibri"/>
              <a:sym typeface="Calibri"/>
            </a:endParaRPr>
          </a:p>
        </p:txBody>
      </p:sp>
      <p:sp>
        <p:nvSpPr>
          <p:cNvPr id="360" name="Google Shape;360;g5aded743d9_0_1727"/>
          <p:cNvSpPr txBox="1"/>
          <p:nvPr/>
        </p:nvSpPr>
        <p:spPr>
          <a:xfrm>
            <a:off x="789000" y="2159650"/>
            <a:ext cx="1600800" cy="50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RU" b="1" dirty="0">
                <a:solidFill>
                  <a:srgbClr val="FFFFFF"/>
                </a:solidFill>
                <a:latin typeface="Calibri"/>
                <a:ea typeface="Calibri"/>
                <a:cs typeface="Calibri"/>
                <a:sym typeface="Calibri"/>
              </a:rPr>
              <a:t>Основная мат. помощь</a:t>
            </a:r>
            <a:endParaRPr b="1" dirty="0">
              <a:solidFill>
                <a:srgbClr val="FFFFFF"/>
              </a:solidFill>
              <a:latin typeface="Calibri"/>
              <a:ea typeface="Calibri"/>
              <a:cs typeface="Calibri"/>
              <a:sym typeface="Calibri"/>
            </a:endParaRPr>
          </a:p>
        </p:txBody>
      </p:sp>
      <p:sp>
        <p:nvSpPr>
          <p:cNvPr id="361" name="Google Shape;361;g5aded743d9_0_1727"/>
          <p:cNvSpPr txBox="1"/>
          <p:nvPr/>
        </p:nvSpPr>
        <p:spPr>
          <a:xfrm>
            <a:off x="1326825" y="3665025"/>
            <a:ext cx="1600800" cy="50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RU" b="1" dirty="0" err="1">
                <a:solidFill>
                  <a:srgbClr val="FFFFFF"/>
                </a:solidFill>
                <a:latin typeface="Calibri"/>
                <a:ea typeface="Calibri"/>
                <a:cs typeface="Calibri"/>
                <a:sym typeface="Calibri"/>
              </a:rPr>
              <a:t>психосоц</a:t>
            </a:r>
            <a:r>
              <a:rPr lang="ru-RU" b="1" dirty="0">
                <a:solidFill>
                  <a:srgbClr val="FFFFFF"/>
                </a:solidFill>
                <a:latin typeface="Calibri"/>
                <a:ea typeface="Calibri"/>
                <a:cs typeface="Calibri"/>
                <a:sym typeface="Calibri"/>
              </a:rPr>
              <a:t>. поддержка</a:t>
            </a:r>
            <a:endParaRPr b="1" dirty="0">
              <a:solidFill>
                <a:srgbClr val="FFFFFF"/>
              </a:solidFill>
              <a:latin typeface="Calibri"/>
              <a:ea typeface="Calibri"/>
              <a:cs typeface="Calibri"/>
              <a:sym typeface="Calibri"/>
            </a:endParaRPr>
          </a:p>
        </p:txBody>
      </p:sp>
      <p:sp>
        <p:nvSpPr>
          <p:cNvPr id="362" name="Google Shape;362;g5aded743d9_0_1727"/>
          <p:cNvSpPr txBox="1"/>
          <p:nvPr/>
        </p:nvSpPr>
        <p:spPr>
          <a:xfrm>
            <a:off x="239225" y="964624"/>
            <a:ext cx="1501800" cy="606635"/>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ru-RU" sz="1100" b="1" dirty="0">
                <a:solidFill>
                  <a:schemeClr val="dk1"/>
                </a:solidFill>
                <a:latin typeface="Calibri"/>
                <a:ea typeface="Calibri"/>
                <a:cs typeface="Calibri"/>
                <a:sym typeface="Calibri"/>
              </a:rPr>
              <a:t>Поддержка детей, рожденных в результате СЭН</a:t>
            </a:r>
            <a:endParaRPr b="1" dirty="0">
              <a:latin typeface="Calibri"/>
              <a:ea typeface="Calibri"/>
              <a:cs typeface="Calibri"/>
              <a:sym typeface="Calibri"/>
            </a:endParaRPr>
          </a:p>
        </p:txBody>
      </p:sp>
      <p:cxnSp>
        <p:nvCxnSpPr>
          <p:cNvPr id="363" name="Google Shape;363;g5aded743d9_0_1727"/>
          <p:cNvCxnSpPr/>
          <p:nvPr/>
        </p:nvCxnSpPr>
        <p:spPr>
          <a:xfrm>
            <a:off x="1741025" y="1469525"/>
            <a:ext cx="465300" cy="651300"/>
          </a:xfrm>
          <a:prstGeom prst="straightConnector1">
            <a:avLst/>
          </a:prstGeom>
          <a:noFill/>
          <a:ln w="9525" cap="flat" cmpd="sng">
            <a:solidFill>
              <a:schemeClr val="dk2"/>
            </a:solidFill>
            <a:prstDash val="dash"/>
            <a:round/>
            <a:headEnd type="none" w="med" len="med"/>
            <a:tailEnd type="none" w="med" len="med"/>
          </a:ln>
        </p:spPr>
      </p:cxnSp>
      <p:sp>
        <p:nvSpPr>
          <p:cNvPr id="16" name="Google Shape;333;g58a3ee7669_0_24">
            <a:extLst>
              <a:ext uri="{FF2B5EF4-FFF2-40B4-BE49-F238E27FC236}">
                <a16:creationId xmlns:a16="http://schemas.microsoft.com/office/drawing/2014/main" id="{5D3AA46D-7EB0-4E7A-B5F9-6AA3EE985E0A}"/>
              </a:ext>
            </a:extLst>
          </p:cNvPr>
          <p:cNvSpPr txBox="1">
            <a:spLocks noGrp="1"/>
          </p:cNvSpPr>
          <p:nvPr>
            <p:ph type="ftr" idx="11"/>
          </p:nvPr>
        </p:nvSpPr>
        <p:spPr>
          <a:xfrm>
            <a:off x="6805914" y="4841867"/>
            <a:ext cx="1880886" cy="18558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ru-RU" sz="900" b="0" dirty="0">
                <a:solidFill>
                  <a:schemeClr val="tx1"/>
                </a:solidFill>
                <a:latin typeface="Arial"/>
                <a:ea typeface="Arial"/>
                <a:cs typeface="Arial"/>
                <a:sym typeface="Arial"/>
              </a:rPr>
              <a:t>Обучение по </a:t>
            </a:r>
            <a:r>
              <a:rPr lang="ru-RU" dirty="0">
                <a:solidFill>
                  <a:schemeClr val="tx1"/>
                </a:solidFill>
                <a:latin typeface="Arial"/>
                <a:ea typeface="Arial"/>
                <a:cs typeface="Arial"/>
                <a:sym typeface="Arial"/>
              </a:rPr>
              <a:t>Оценке </a:t>
            </a:r>
            <a:r>
              <a:rPr lang="ru-RU" sz="900" b="0" dirty="0">
                <a:solidFill>
                  <a:schemeClr val="tx1"/>
                </a:solidFill>
                <a:latin typeface="Arial"/>
                <a:ea typeface="Arial"/>
                <a:cs typeface="Arial"/>
                <a:sym typeface="Arial"/>
              </a:rPr>
              <a:t>ЗСЭН</a:t>
            </a:r>
            <a:r>
              <a:rPr lang="en-US" sz="900" b="0" dirty="0">
                <a:solidFill>
                  <a:srgbClr val="7F7F7F"/>
                </a:solidFill>
                <a:latin typeface="Arial"/>
                <a:ea typeface="Arial"/>
                <a:cs typeface="Arial"/>
                <a:sym typeface="Arial"/>
              </a:rPr>
              <a:t> </a:t>
            </a:r>
            <a:endParaRPr sz="900" b="0" dirty="0">
              <a:solidFill>
                <a:srgbClr val="2899FC"/>
              </a:solidFill>
              <a:latin typeface="Arial"/>
              <a:ea typeface="Arial"/>
              <a:cs typeface="Arial"/>
              <a:sym typeface="Arial"/>
            </a:endParaRPr>
          </a:p>
        </p:txBody>
      </p:sp>
    </p:spTree>
    <p:extLst>
      <p:ext uri="{BB962C8B-B14F-4D97-AF65-F5344CB8AC3E}">
        <p14:creationId xmlns:p14="http://schemas.microsoft.com/office/powerpoint/2010/main" val="848212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4"/>
          <p:cNvSpPr txBox="1"/>
          <p:nvPr/>
        </p:nvSpPr>
        <p:spPr>
          <a:xfrm>
            <a:off x="457200" y="205979"/>
            <a:ext cx="8229600" cy="8572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99FF"/>
              </a:buClr>
              <a:buSzPts val="3600"/>
              <a:buFont typeface="Arial"/>
              <a:buNone/>
            </a:pPr>
            <a:r>
              <a:rPr lang="ru-RU" sz="3600" dirty="0">
                <a:solidFill>
                  <a:schemeClr val="accent2"/>
                </a:solidFill>
              </a:rPr>
              <a:t>Обзор повестки дня</a:t>
            </a:r>
            <a:endParaRPr sz="3600" dirty="0">
              <a:solidFill>
                <a:schemeClr val="accent2"/>
              </a:solidFill>
              <a:latin typeface="Arial"/>
              <a:ea typeface="Arial"/>
              <a:cs typeface="Arial"/>
              <a:sym typeface="Arial"/>
            </a:endParaRPr>
          </a:p>
        </p:txBody>
      </p:sp>
      <p:sp>
        <p:nvSpPr>
          <p:cNvPr id="119" name="Google Shape;119;p4"/>
          <p:cNvSpPr txBox="1">
            <a:spLocks noGrp="1"/>
          </p:cNvSpPr>
          <p:nvPr>
            <p:ph type="sldNum" idx="12"/>
          </p:nvPr>
        </p:nvSpPr>
        <p:spPr>
          <a:xfrm>
            <a:off x="375790" y="4758315"/>
            <a:ext cx="2133600" cy="273844"/>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sz="900">
                <a:solidFill>
                  <a:srgbClr val="7F7F7F"/>
                </a:solidFill>
                <a:latin typeface="Calibri"/>
                <a:ea typeface="Calibri"/>
                <a:cs typeface="Calibri"/>
                <a:sym typeface="Calibri"/>
              </a:rPr>
              <a:t>3</a:t>
            </a:fld>
            <a:endParaRPr sz="900" dirty="0">
              <a:solidFill>
                <a:srgbClr val="7F7F7F"/>
              </a:solidFill>
              <a:latin typeface="Calibri"/>
              <a:ea typeface="Calibri"/>
              <a:cs typeface="Calibri"/>
              <a:sym typeface="Calibri"/>
            </a:endParaRPr>
          </a:p>
        </p:txBody>
      </p:sp>
      <p:graphicFrame>
        <p:nvGraphicFramePr>
          <p:cNvPr id="121" name="Google Shape;121;p4"/>
          <p:cNvGraphicFramePr/>
          <p:nvPr>
            <p:extLst>
              <p:ext uri="{D42A27DB-BD31-4B8C-83A1-F6EECF244321}">
                <p14:modId xmlns:p14="http://schemas.microsoft.com/office/powerpoint/2010/main" val="496290600"/>
              </p:ext>
            </p:extLst>
          </p:nvPr>
        </p:nvGraphicFramePr>
        <p:xfrm>
          <a:off x="556260" y="1169762"/>
          <a:ext cx="4776435" cy="1213627"/>
        </p:xfrm>
        <a:graphic>
          <a:graphicData uri="http://schemas.openxmlformats.org/drawingml/2006/table">
            <a:tbl>
              <a:tblPr>
                <a:noFill/>
                <a:tableStyleId>{14DA81DF-ECE7-4D6F-9EFD-F38C0590C641}</a:tableStyleId>
              </a:tblPr>
              <a:tblGrid>
                <a:gridCol w="4776435">
                  <a:extLst>
                    <a:ext uri="{9D8B030D-6E8A-4147-A177-3AD203B41FA5}">
                      <a16:colId xmlns:a16="http://schemas.microsoft.com/office/drawing/2014/main" val="20000"/>
                    </a:ext>
                  </a:extLst>
                </a:gridCol>
              </a:tblGrid>
              <a:tr h="482137">
                <a:tc>
                  <a:txBody>
                    <a:bodyPr/>
                    <a:lstStyle/>
                    <a:p>
                      <a:pPr marL="0" lvl="0" indent="0" algn="l" rtl="0">
                        <a:spcBef>
                          <a:spcPts val="0"/>
                        </a:spcBef>
                        <a:spcAft>
                          <a:spcPts val="0"/>
                        </a:spcAft>
                        <a:buNone/>
                      </a:pPr>
                      <a:r>
                        <a:rPr lang="ru-RU" sz="1800" dirty="0"/>
                        <a:t>Сессия</a:t>
                      </a:r>
                      <a:r>
                        <a:rPr lang="en-US" sz="1800" dirty="0"/>
                        <a:t> 1: </a:t>
                      </a:r>
                      <a:r>
                        <a:rPr lang="ru-RU" sz="1800" dirty="0"/>
                        <a:t>Что такое СЭН?</a:t>
                      </a:r>
                      <a:endParaRPr sz="1800" dirty="0"/>
                    </a:p>
                  </a:txBody>
                  <a:tcPr marL="91425" marR="91425" marT="91425" marB="91425"/>
                </a:tc>
                <a:extLst>
                  <a:ext uri="{0D108BD9-81ED-4DB2-BD59-A6C34878D82A}">
                    <a16:rowId xmlns:a16="http://schemas.microsoft.com/office/drawing/2014/main" val="10000"/>
                  </a:ext>
                </a:extLst>
              </a:tr>
              <a:tr h="699802">
                <a:tc>
                  <a:txBody>
                    <a:bodyPr/>
                    <a:lstStyle/>
                    <a:p>
                      <a:pPr marL="0" lvl="0" indent="0" algn="l" rtl="0">
                        <a:spcBef>
                          <a:spcPts val="0"/>
                        </a:spcBef>
                        <a:spcAft>
                          <a:spcPts val="0"/>
                        </a:spcAft>
                        <a:buNone/>
                      </a:pPr>
                      <a:r>
                        <a:rPr lang="ru-RU" sz="1800" dirty="0"/>
                        <a:t>Сессия</a:t>
                      </a:r>
                      <a:r>
                        <a:rPr lang="en-US" sz="1800" dirty="0"/>
                        <a:t> 2: </a:t>
                      </a:r>
                      <a:r>
                        <a:rPr lang="ru-RU" sz="1800" dirty="0"/>
                        <a:t>Приоритетные области защиты от СЭН</a:t>
                      </a:r>
                      <a:endParaRPr sz="1800" dirty="0"/>
                    </a:p>
                  </a:txBody>
                  <a:tcPr marL="91425" marR="91425" marT="91425" marB="91425"/>
                </a:tc>
                <a:extLst>
                  <a:ext uri="{0D108BD9-81ED-4DB2-BD59-A6C34878D82A}">
                    <a16:rowId xmlns:a16="http://schemas.microsoft.com/office/drawing/2014/main" val="10001"/>
                  </a:ext>
                </a:extLst>
              </a:tr>
            </a:tbl>
          </a:graphicData>
        </a:graphic>
      </p:graphicFrame>
      <p:pic>
        <p:nvPicPr>
          <p:cNvPr id="122" name="Google Shape;122;p4"/>
          <p:cNvPicPr preferRelativeResize="0"/>
          <p:nvPr/>
        </p:nvPicPr>
        <p:blipFill>
          <a:blip r:embed="rId3">
            <a:extLst>
              <a:ext uri="{28A0092B-C50C-407E-A947-70E740481C1C}">
                <a14:useLocalDpi xmlns:a14="http://schemas.microsoft.com/office/drawing/2010/main" val="0"/>
              </a:ext>
            </a:extLst>
          </a:blip>
          <a:stretch>
            <a:fillRect/>
          </a:stretch>
        </p:blipFill>
        <p:spPr>
          <a:xfrm>
            <a:off x="5896878" y="783771"/>
            <a:ext cx="2368308" cy="3565768"/>
          </a:xfrm>
          <a:prstGeom prst="rect">
            <a:avLst/>
          </a:prstGeom>
          <a:noFill/>
          <a:ln>
            <a:noFill/>
          </a:ln>
        </p:spPr>
      </p:pic>
      <p:sp>
        <p:nvSpPr>
          <p:cNvPr id="123" name="Google Shape;123;p4"/>
          <p:cNvSpPr/>
          <p:nvPr/>
        </p:nvSpPr>
        <p:spPr>
          <a:xfrm rot="-5400000">
            <a:off x="7599170" y="3400489"/>
            <a:ext cx="1698000" cy="200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dirty="0">
                <a:solidFill>
                  <a:schemeClr val="dk1"/>
                </a:solidFill>
                <a:latin typeface="Calibri"/>
                <a:ea typeface="Calibri"/>
                <a:cs typeface="Calibri"/>
                <a:sym typeface="Calibri"/>
              </a:rPr>
              <a:t>UN Photo/Fred Noy</a:t>
            </a:r>
            <a:endParaRPr sz="700" dirty="0">
              <a:solidFill>
                <a:schemeClr val="dk1"/>
              </a:solidFill>
              <a:latin typeface="Calibri"/>
              <a:ea typeface="Calibri"/>
              <a:cs typeface="Calibri"/>
              <a:sym typeface="Calibri"/>
            </a:endParaRPr>
          </a:p>
        </p:txBody>
      </p:sp>
      <p:sp>
        <p:nvSpPr>
          <p:cNvPr id="8" name="Google Shape;333;g58a3ee7669_0_24"/>
          <p:cNvSpPr txBox="1">
            <a:spLocks noGrp="1"/>
          </p:cNvSpPr>
          <p:nvPr>
            <p:ph type="ftr" idx="11"/>
          </p:nvPr>
        </p:nvSpPr>
        <p:spPr>
          <a:xfrm>
            <a:off x="3614057" y="4758315"/>
            <a:ext cx="5072743" cy="27384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ru-RU" sz="900" b="0" dirty="0">
                <a:solidFill>
                  <a:schemeClr val="tx1"/>
                </a:solidFill>
                <a:latin typeface="Arial"/>
                <a:ea typeface="Arial"/>
                <a:cs typeface="Arial"/>
                <a:sym typeface="Arial"/>
              </a:rPr>
              <a:t>Обучение по Оценке ЗСЭН</a:t>
            </a:r>
            <a:endParaRPr sz="900" b="0" dirty="0">
              <a:solidFill>
                <a:srgbClr val="2899FC"/>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g5aded743d9_0_1744"/>
          <p:cNvSpPr txBox="1"/>
          <p:nvPr/>
        </p:nvSpPr>
        <p:spPr>
          <a:xfrm>
            <a:off x="457200" y="205979"/>
            <a:ext cx="8229600" cy="857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99FF"/>
              </a:buClr>
              <a:buSzPts val="3600"/>
              <a:buFont typeface="Arial"/>
              <a:buNone/>
            </a:pPr>
            <a:r>
              <a:rPr lang="ru-RU" sz="3000" dirty="0">
                <a:solidFill>
                  <a:schemeClr val="accent2"/>
                </a:solidFill>
              </a:rPr>
              <a:t>Маршруты направления</a:t>
            </a:r>
            <a:endParaRPr sz="3000" dirty="0">
              <a:solidFill>
                <a:schemeClr val="accent2"/>
              </a:solidFill>
              <a:latin typeface="Arial"/>
              <a:ea typeface="Arial"/>
              <a:cs typeface="Arial"/>
              <a:sym typeface="Arial"/>
            </a:endParaRPr>
          </a:p>
        </p:txBody>
      </p:sp>
      <p:sp>
        <p:nvSpPr>
          <p:cNvPr id="369" name="Google Shape;369;g5aded743d9_0_1744"/>
          <p:cNvSpPr txBox="1">
            <a:spLocks noGrp="1"/>
          </p:cNvSpPr>
          <p:nvPr>
            <p:ph type="sldNum" idx="12"/>
          </p:nvPr>
        </p:nvSpPr>
        <p:spPr>
          <a:xfrm>
            <a:off x="375790" y="4758315"/>
            <a:ext cx="2133600" cy="273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sz="900">
                <a:solidFill>
                  <a:srgbClr val="7F7F7F"/>
                </a:solidFill>
                <a:latin typeface="Calibri"/>
                <a:ea typeface="Calibri"/>
                <a:cs typeface="Calibri"/>
                <a:sym typeface="Calibri"/>
              </a:rPr>
              <a:t>30</a:t>
            </a:fld>
            <a:endParaRPr sz="900" dirty="0">
              <a:solidFill>
                <a:srgbClr val="7F7F7F"/>
              </a:solidFill>
              <a:latin typeface="Calibri"/>
              <a:ea typeface="Calibri"/>
              <a:cs typeface="Calibri"/>
              <a:sym typeface="Calibri"/>
            </a:endParaRPr>
          </a:p>
        </p:txBody>
      </p:sp>
      <p:sp>
        <p:nvSpPr>
          <p:cNvPr id="371" name="Google Shape;371;g5aded743d9_0_1744"/>
          <p:cNvSpPr txBox="1"/>
          <p:nvPr/>
        </p:nvSpPr>
        <p:spPr>
          <a:xfrm>
            <a:off x="5035975" y="1066625"/>
            <a:ext cx="3650700" cy="3307500"/>
          </a:xfrm>
          <a:prstGeom prst="rect">
            <a:avLst/>
          </a:prstGeom>
          <a:noFill/>
          <a:ln>
            <a:noFill/>
          </a:ln>
        </p:spPr>
        <p:txBody>
          <a:bodyPr spcFirstLastPara="1" wrap="square" lIns="91425" tIns="45700" rIns="91425" bIns="45700" anchor="t" anchorCtr="0">
            <a:noAutofit/>
          </a:bodyPr>
          <a:lstStyle/>
          <a:p>
            <a:pPr marL="457200" marR="0" lvl="0" indent="-355600" algn="l" rtl="0">
              <a:lnSpc>
                <a:spcPct val="100000"/>
              </a:lnSpc>
              <a:spcBef>
                <a:spcPts val="1000"/>
              </a:spcBef>
              <a:spcAft>
                <a:spcPts val="0"/>
              </a:spcAft>
              <a:buSzPts val="2000"/>
              <a:buChar char="●"/>
            </a:pPr>
            <a:r>
              <a:rPr lang="ru-RU" sz="2200" dirty="0"/>
              <a:t>процедура направления</a:t>
            </a:r>
            <a:endParaRPr sz="2200" dirty="0"/>
          </a:p>
          <a:p>
            <a:pPr marL="457200" marR="0" lvl="0" indent="-355600" algn="l" rtl="0">
              <a:lnSpc>
                <a:spcPct val="100000"/>
              </a:lnSpc>
              <a:spcBef>
                <a:spcPts val="1000"/>
              </a:spcBef>
              <a:spcAft>
                <a:spcPts val="0"/>
              </a:spcAft>
              <a:buSzPts val="2000"/>
              <a:buChar char="●"/>
            </a:pPr>
            <a:r>
              <a:rPr lang="ru-RU" sz="2200" dirty="0"/>
              <a:t>информированное согласие</a:t>
            </a:r>
            <a:endParaRPr sz="2200" dirty="0"/>
          </a:p>
          <a:p>
            <a:pPr marL="457200" marR="0" lvl="0" indent="-355600" algn="l" rtl="0">
              <a:lnSpc>
                <a:spcPct val="100000"/>
              </a:lnSpc>
              <a:spcBef>
                <a:spcPts val="1000"/>
              </a:spcBef>
              <a:spcAft>
                <a:spcPts val="0"/>
              </a:spcAft>
              <a:buSzPts val="2000"/>
              <a:buChar char="●"/>
            </a:pPr>
            <a:r>
              <a:rPr lang="ru-RU" sz="2200" dirty="0"/>
              <a:t>конфиденциальность</a:t>
            </a:r>
            <a:endParaRPr sz="2200" dirty="0"/>
          </a:p>
          <a:p>
            <a:pPr marL="457200" marR="0" lvl="0" indent="-355600" algn="l" rtl="0">
              <a:lnSpc>
                <a:spcPct val="100000"/>
              </a:lnSpc>
              <a:spcBef>
                <a:spcPts val="1000"/>
              </a:spcBef>
              <a:spcAft>
                <a:spcPts val="0"/>
              </a:spcAft>
              <a:buSzPts val="2000"/>
              <a:buChar char="●"/>
            </a:pPr>
            <a:r>
              <a:rPr lang="ru-RU" sz="2200" dirty="0"/>
              <a:t>риски</a:t>
            </a:r>
            <a:endParaRPr sz="2200" dirty="0"/>
          </a:p>
          <a:p>
            <a:pPr marL="457200" marR="0" lvl="0" indent="-355600" algn="l" rtl="0">
              <a:lnSpc>
                <a:spcPct val="100000"/>
              </a:lnSpc>
              <a:spcBef>
                <a:spcPts val="1000"/>
              </a:spcBef>
              <a:spcAft>
                <a:spcPts val="1000"/>
              </a:spcAft>
              <a:buSzPts val="2000"/>
              <a:buChar char="●"/>
            </a:pPr>
            <a:r>
              <a:rPr lang="ru-RU" sz="2200" dirty="0"/>
              <a:t>наилучшие интересы ребенка</a:t>
            </a:r>
            <a:endParaRPr sz="2200" dirty="0"/>
          </a:p>
        </p:txBody>
      </p:sp>
      <p:pic>
        <p:nvPicPr>
          <p:cNvPr id="372" name="Google Shape;372;g5aded743d9_0_1744"/>
          <p:cNvPicPr preferRelativeResize="0"/>
          <p:nvPr/>
        </p:nvPicPr>
        <p:blipFill>
          <a:blip r:embed="rId3">
            <a:extLst>
              <a:ext uri="{28A0092B-C50C-407E-A947-70E740481C1C}">
                <a14:useLocalDpi xmlns:a14="http://schemas.microsoft.com/office/drawing/2010/main" val="0"/>
              </a:ext>
            </a:extLst>
          </a:blip>
          <a:stretch>
            <a:fillRect/>
          </a:stretch>
        </p:blipFill>
        <p:spPr>
          <a:xfrm>
            <a:off x="404180" y="1063380"/>
            <a:ext cx="4631795" cy="3214320"/>
          </a:xfrm>
          <a:prstGeom prst="rect">
            <a:avLst/>
          </a:prstGeom>
          <a:noFill/>
          <a:ln>
            <a:noFill/>
          </a:ln>
        </p:spPr>
      </p:pic>
      <p:sp>
        <p:nvSpPr>
          <p:cNvPr id="373" name="Google Shape;373;g5aded743d9_0_1744"/>
          <p:cNvSpPr/>
          <p:nvPr/>
        </p:nvSpPr>
        <p:spPr>
          <a:xfrm rot="-5400000">
            <a:off x="-573238" y="3036047"/>
            <a:ext cx="1698000" cy="200100"/>
          </a:xfrm>
          <a:prstGeom prst="rect">
            <a:avLst/>
          </a:prstGeom>
          <a:noFill/>
          <a:ln>
            <a:noFill/>
          </a:ln>
        </p:spPr>
        <p:txBody>
          <a:bodyPr spcFirstLastPara="1" wrap="square" lIns="91425" tIns="45700" rIns="91425" bIns="45700" anchor="t" anchorCtr="0">
            <a:noAutofit/>
          </a:bodyPr>
          <a:lstStyle/>
          <a:p>
            <a:pPr lvl="0"/>
            <a:endParaRPr sz="700" dirty="0">
              <a:solidFill>
                <a:schemeClr val="dk1"/>
              </a:solidFill>
              <a:highlight>
                <a:srgbClr val="FFFF00"/>
              </a:highlight>
              <a:latin typeface="Calibri"/>
              <a:ea typeface="Calibri"/>
              <a:cs typeface="Calibri"/>
              <a:sym typeface="Calibri"/>
            </a:endParaRPr>
          </a:p>
        </p:txBody>
      </p:sp>
      <p:sp>
        <p:nvSpPr>
          <p:cNvPr id="8" name="Google Shape;345;g58a24c8cb3_0_391"/>
          <p:cNvSpPr/>
          <p:nvPr/>
        </p:nvSpPr>
        <p:spPr>
          <a:xfrm rot="-5400000">
            <a:off x="-557440" y="3422656"/>
            <a:ext cx="1698000" cy="200100"/>
          </a:xfrm>
          <a:prstGeom prst="rect">
            <a:avLst/>
          </a:prstGeom>
          <a:noFill/>
          <a:ln>
            <a:noFill/>
          </a:ln>
        </p:spPr>
        <p:txBody>
          <a:bodyPr spcFirstLastPara="1" wrap="square" lIns="91425" tIns="45700" rIns="91425" bIns="45700" anchor="t" anchorCtr="0">
            <a:noAutofit/>
          </a:bodyPr>
          <a:lstStyle/>
          <a:p>
            <a:pPr lvl="0"/>
            <a:r>
              <a:rPr lang="en-US" sz="700" dirty="0">
                <a:solidFill>
                  <a:schemeClr val="dk1"/>
                </a:solidFill>
                <a:latin typeface="Calibri"/>
                <a:ea typeface="Calibri"/>
                <a:cs typeface="Calibri"/>
                <a:sym typeface="Calibri"/>
              </a:rPr>
              <a:t>UN </a:t>
            </a:r>
            <a:r>
              <a:rPr lang="en-US" sz="700" dirty="0" err="1">
                <a:solidFill>
                  <a:schemeClr val="dk1"/>
                </a:solidFill>
                <a:latin typeface="Calibri"/>
                <a:ea typeface="Calibri"/>
                <a:cs typeface="Calibri"/>
                <a:sym typeface="Calibri"/>
              </a:rPr>
              <a:t>PhotoUNFYCIPi</a:t>
            </a:r>
            <a:endParaRPr lang="en-US" sz="700" dirty="0">
              <a:solidFill>
                <a:schemeClr val="dk1"/>
              </a:solidFill>
              <a:latin typeface="Calibri"/>
              <a:ea typeface="Calibri"/>
              <a:cs typeface="Calibri"/>
              <a:sym typeface="Calibri"/>
            </a:endParaRPr>
          </a:p>
        </p:txBody>
      </p:sp>
      <p:sp>
        <p:nvSpPr>
          <p:cNvPr id="10" name="Google Shape;333;g58a3ee7669_0_24">
            <a:extLst>
              <a:ext uri="{FF2B5EF4-FFF2-40B4-BE49-F238E27FC236}">
                <a16:creationId xmlns:a16="http://schemas.microsoft.com/office/drawing/2014/main" id="{9B87EB5E-EEA7-4381-AE0B-5C0F13159DC8}"/>
              </a:ext>
            </a:extLst>
          </p:cNvPr>
          <p:cNvSpPr txBox="1">
            <a:spLocks noGrp="1"/>
          </p:cNvSpPr>
          <p:nvPr>
            <p:ph type="ftr" idx="11"/>
          </p:nvPr>
        </p:nvSpPr>
        <p:spPr>
          <a:xfrm>
            <a:off x="6805914" y="4841867"/>
            <a:ext cx="1880886" cy="18558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ru-RU" sz="900" b="0" dirty="0">
                <a:solidFill>
                  <a:schemeClr val="tx1"/>
                </a:solidFill>
                <a:latin typeface="Arial"/>
                <a:ea typeface="Arial"/>
                <a:cs typeface="Arial"/>
                <a:sym typeface="Arial"/>
              </a:rPr>
              <a:t>Обучение по </a:t>
            </a:r>
            <a:r>
              <a:rPr lang="ru-RU" dirty="0">
                <a:solidFill>
                  <a:schemeClr val="tx1"/>
                </a:solidFill>
                <a:latin typeface="Arial"/>
                <a:ea typeface="Arial"/>
                <a:cs typeface="Arial"/>
                <a:sym typeface="Arial"/>
              </a:rPr>
              <a:t>Оценке </a:t>
            </a:r>
            <a:r>
              <a:rPr lang="ru-RU" sz="900" b="0" dirty="0">
                <a:solidFill>
                  <a:schemeClr val="tx1"/>
                </a:solidFill>
                <a:latin typeface="Arial"/>
                <a:ea typeface="Arial"/>
                <a:cs typeface="Arial"/>
                <a:sym typeface="Arial"/>
              </a:rPr>
              <a:t>ЗСЭН</a:t>
            </a:r>
            <a:r>
              <a:rPr lang="en-US" sz="900" b="0" dirty="0">
                <a:solidFill>
                  <a:srgbClr val="7F7F7F"/>
                </a:solidFill>
                <a:latin typeface="Arial"/>
                <a:ea typeface="Arial"/>
                <a:cs typeface="Arial"/>
                <a:sym typeface="Arial"/>
              </a:rPr>
              <a:t> </a:t>
            </a:r>
            <a:endParaRPr sz="900" b="0" dirty="0">
              <a:solidFill>
                <a:srgbClr val="2899FC"/>
              </a:solidFill>
              <a:latin typeface="Arial"/>
              <a:ea typeface="Arial"/>
              <a:cs typeface="Arial"/>
              <a:sym typeface="Arial"/>
            </a:endParaRPr>
          </a:p>
        </p:txBody>
      </p:sp>
    </p:spTree>
    <p:extLst>
      <p:ext uri="{BB962C8B-B14F-4D97-AF65-F5344CB8AC3E}">
        <p14:creationId xmlns:p14="http://schemas.microsoft.com/office/powerpoint/2010/main" val="6583416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g58a3ee7669_0_32"/>
          <p:cNvSpPr txBox="1"/>
          <p:nvPr/>
        </p:nvSpPr>
        <p:spPr>
          <a:xfrm>
            <a:off x="457200" y="205979"/>
            <a:ext cx="8229600" cy="857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99FF"/>
              </a:buClr>
              <a:buSzPts val="3600"/>
              <a:buFont typeface="Arial"/>
              <a:buNone/>
            </a:pPr>
            <a:r>
              <a:rPr lang="ru-RU" sz="3000" dirty="0">
                <a:solidFill>
                  <a:schemeClr val="accent2"/>
                </a:solidFill>
              </a:rPr>
              <a:t>Расследования</a:t>
            </a:r>
            <a:endParaRPr sz="3000" dirty="0">
              <a:solidFill>
                <a:schemeClr val="accent2"/>
              </a:solidFill>
              <a:latin typeface="Arial"/>
              <a:ea typeface="Arial"/>
              <a:cs typeface="Arial"/>
              <a:sym typeface="Arial"/>
            </a:endParaRPr>
          </a:p>
        </p:txBody>
      </p:sp>
      <p:sp>
        <p:nvSpPr>
          <p:cNvPr id="379" name="Google Shape;379;g58a3ee7669_0_32"/>
          <p:cNvSpPr txBox="1">
            <a:spLocks noGrp="1"/>
          </p:cNvSpPr>
          <p:nvPr>
            <p:ph type="sldNum" idx="12"/>
          </p:nvPr>
        </p:nvSpPr>
        <p:spPr>
          <a:xfrm>
            <a:off x="375790" y="4758315"/>
            <a:ext cx="2133600" cy="273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sz="900">
                <a:solidFill>
                  <a:srgbClr val="7F7F7F"/>
                </a:solidFill>
                <a:latin typeface="Calibri"/>
                <a:ea typeface="Calibri"/>
                <a:cs typeface="Calibri"/>
                <a:sym typeface="Calibri"/>
              </a:rPr>
              <a:t>31</a:t>
            </a:fld>
            <a:endParaRPr sz="900">
              <a:solidFill>
                <a:srgbClr val="7F7F7F"/>
              </a:solidFill>
              <a:latin typeface="Calibri"/>
              <a:ea typeface="Calibri"/>
              <a:cs typeface="Calibri"/>
              <a:sym typeface="Calibri"/>
            </a:endParaRPr>
          </a:p>
        </p:txBody>
      </p:sp>
      <p:sp>
        <p:nvSpPr>
          <p:cNvPr id="381" name="Google Shape;381;g58a3ee7669_0_32"/>
          <p:cNvSpPr txBox="1"/>
          <p:nvPr/>
        </p:nvSpPr>
        <p:spPr>
          <a:xfrm>
            <a:off x="252220" y="1337730"/>
            <a:ext cx="3870847" cy="3307500"/>
          </a:xfrm>
          <a:prstGeom prst="rect">
            <a:avLst/>
          </a:prstGeom>
          <a:noFill/>
          <a:ln>
            <a:noFill/>
          </a:ln>
        </p:spPr>
        <p:txBody>
          <a:bodyPr spcFirstLastPara="1" wrap="square" lIns="91425" tIns="45700" rIns="91425" bIns="45700" anchor="t" anchorCtr="0">
            <a:noAutofit/>
          </a:bodyPr>
          <a:lstStyle/>
          <a:p>
            <a:pPr marL="457200" marR="0" lvl="0" indent="-355600" algn="l" rtl="0">
              <a:lnSpc>
                <a:spcPct val="100000"/>
              </a:lnSpc>
              <a:spcBef>
                <a:spcPts val="1000"/>
              </a:spcBef>
              <a:spcAft>
                <a:spcPts val="600"/>
              </a:spcAft>
              <a:buClr>
                <a:srgbClr val="000000"/>
              </a:buClr>
              <a:buSzPts val="2000"/>
              <a:buFont typeface="Arial"/>
              <a:buChar char="●"/>
            </a:pPr>
            <a:r>
              <a:rPr lang="ru-RU" sz="2400" dirty="0"/>
              <a:t>Процедуры</a:t>
            </a:r>
            <a:endParaRPr sz="2400" dirty="0"/>
          </a:p>
          <a:p>
            <a:pPr marL="457200" marR="0" lvl="0" indent="-355600" algn="l" rtl="0">
              <a:lnSpc>
                <a:spcPct val="100000"/>
              </a:lnSpc>
              <a:spcBef>
                <a:spcPts val="0"/>
              </a:spcBef>
              <a:spcAft>
                <a:spcPts val="600"/>
              </a:spcAft>
              <a:buSzPts val="2000"/>
              <a:buChar char="●"/>
            </a:pPr>
            <a:r>
              <a:rPr lang="ru-RU" sz="2400" dirty="0"/>
              <a:t>Вовлечение ЮНФПА</a:t>
            </a:r>
            <a:endParaRPr sz="2400" dirty="0"/>
          </a:p>
          <a:p>
            <a:pPr marL="457200" marR="0" lvl="0" indent="0" algn="l" rtl="0">
              <a:lnSpc>
                <a:spcPct val="100000"/>
              </a:lnSpc>
              <a:spcBef>
                <a:spcPts val="1000"/>
              </a:spcBef>
              <a:spcAft>
                <a:spcPts val="600"/>
              </a:spcAft>
              <a:buNone/>
            </a:pPr>
            <a:endParaRPr sz="2400" dirty="0"/>
          </a:p>
        </p:txBody>
      </p:sp>
      <p:pic>
        <p:nvPicPr>
          <p:cNvPr id="382" name="Google Shape;382;g58a3ee7669_0_32"/>
          <p:cNvPicPr preferRelativeResize="0"/>
          <p:nvPr/>
        </p:nvPicPr>
        <p:blipFill>
          <a:blip r:embed="rId3">
            <a:extLst>
              <a:ext uri="{28A0092B-C50C-407E-A947-70E740481C1C}">
                <a14:useLocalDpi xmlns:a14="http://schemas.microsoft.com/office/drawing/2010/main" val="0"/>
              </a:ext>
            </a:extLst>
          </a:blip>
          <a:stretch>
            <a:fillRect/>
          </a:stretch>
        </p:blipFill>
        <p:spPr>
          <a:xfrm>
            <a:off x="4123067" y="1303020"/>
            <a:ext cx="4702625" cy="3060605"/>
          </a:xfrm>
          <a:prstGeom prst="rect">
            <a:avLst/>
          </a:prstGeom>
          <a:noFill/>
          <a:ln>
            <a:noFill/>
          </a:ln>
        </p:spPr>
      </p:pic>
      <p:sp>
        <p:nvSpPr>
          <p:cNvPr id="10" name="Google Shape;345;g58a24c8cb3_0_391"/>
          <p:cNvSpPr/>
          <p:nvPr/>
        </p:nvSpPr>
        <p:spPr>
          <a:xfrm rot="-5400000">
            <a:off x="8076742" y="2891430"/>
            <a:ext cx="1698000" cy="200100"/>
          </a:xfrm>
          <a:prstGeom prst="rect">
            <a:avLst/>
          </a:prstGeom>
          <a:noFill/>
          <a:ln>
            <a:noFill/>
          </a:ln>
        </p:spPr>
        <p:txBody>
          <a:bodyPr spcFirstLastPara="1" wrap="square" lIns="91425" tIns="45700" rIns="91425" bIns="45700" anchor="t" anchorCtr="0">
            <a:noAutofit/>
          </a:bodyPr>
          <a:lstStyle/>
          <a:p>
            <a:pPr lvl="0"/>
            <a:r>
              <a:rPr lang="en-US" sz="700" dirty="0">
                <a:solidFill>
                  <a:schemeClr val="dk1"/>
                </a:solidFill>
                <a:latin typeface="Calibri"/>
                <a:ea typeface="Calibri"/>
                <a:cs typeface="Calibri"/>
                <a:sym typeface="Calibri"/>
              </a:rPr>
              <a:t>UN Photo/Marco </a:t>
            </a:r>
            <a:r>
              <a:rPr lang="en-US" sz="700" dirty="0" err="1">
                <a:solidFill>
                  <a:schemeClr val="dk1"/>
                </a:solidFill>
                <a:latin typeface="Calibri"/>
                <a:ea typeface="Calibri"/>
                <a:cs typeface="Calibri"/>
                <a:sym typeface="Calibri"/>
              </a:rPr>
              <a:t>Dormino</a:t>
            </a:r>
            <a:endParaRPr lang="en-US" sz="700" dirty="0">
              <a:solidFill>
                <a:schemeClr val="dk1"/>
              </a:solidFill>
              <a:latin typeface="Calibri"/>
              <a:ea typeface="Calibri"/>
              <a:cs typeface="Calibri"/>
              <a:sym typeface="Calibri"/>
            </a:endParaRPr>
          </a:p>
        </p:txBody>
      </p:sp>
      <p:sp>
        <p:nvSpPr>
          <p:cNvPr id="9" name="Google Shape;333;g58a3ee7669_0_24">
            <a:extLst>
              <a:ext uri="{FF2B5EF4-FFF2-40B4-BE49-F238E27FC236}">
                <a16:creationId xmlns:a16="http://schemas.microsoft.com/office/drawing/2014/main" id="{67FF4F29-5B6E-4871-B4A1-46AF11632E1B}"/>
              </a:ext>
            </a:extLst>
          </p:cNvPr>
          <p:cNvSpPr txBox="1">
            <a:spLocks noGrp="1"/>
          </p:cNvSpPr>
          <p:nvPr>
            <p:ph type="ftr" idx="11"/>
          </p:nvPr>
        </p:nvSpPr>
        <p:spPr>
          <a:xfrm>
            <a:off x="6805914" y="4841867"/>
            <a:ext cx="1880886" cy="18558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ru-RU" sz="900" b="0" dirty="0">
                <a:solidFill>
                  <a:schemeClr val="tx1"/>
                </a:solidFill>
                <a:latin typeface="Arial"/>
                <a:ea typeface="Arial"/>
                <a:cs typeface="Arial"/>
                <a:sym typeface="Arial"/>
              </a:rPr>
              <a:t>Обучение по </a:t>
            </a:r>
            <a:r>
              <a:rPr lang="ru-RU" dirty="0">
                <a:solidFill>
                  <a:schemeClr val="tx1"/>
                </a:solidFill>
                <a:latin typeface="Arial"/>
                <a:ea typeface="Arial"/>
                <a:cs typeface="Arial"/>
                <a:sym typeface="Arial"/>
              </a:rPr>
              <a:t>Оценке </a:t>
            </a:r>
            <a:r>
              <a:rPr lang="ru-RU" sz="900" b="0" dirty="0">
                <a:solidFill>
                  <a:schemeClr val="tx1"/>
                </a:solidFill>
                <a:latin typeface="Arial"/>
                <a:ea typeface="Arial"/>
                <a:cs typeface="Arial"/>
                <a:sym typeface="Arial"/>
              </a:rPr>
              <a:t>ЗСЭН</a:t>
            </a:r>
            <a:r>
              <a:rPr lang="en-US" sz="900" b="0" dirty="0">
                <a:solidFill>
                  <a:srgbClr val="7F7F7F"/>
                </a:solidFill>
                <a:latin typeface="Arial"/>
                <a:ea typeface="Arial"/>
                <a:cs typeface="Arial"/>
                <a:sym typeface="Arial"/>
              </a:rPr>
              <a:t> </a:t>
            </a:r>
            <a:endParaRPr sz="900" b="0" dirty="0">
              <a:solidFill>
                <a:srgbClr val="2899FC"/>
              </a:solidFill>
              <a:latin typeface="Arial"/>
              <a:ea typeface="Arial"/>
              <a:cs typeface="Arial"/>
              <a:sym typeface="Arial"/>
            </a:endParaRPr>
          </a:p>
        </p:txBody>
      </p:sp>
    </p:spTree>
    <p:extLst>
      <p:ext uri="{BB962C8B-B14F-4D97-AF65-F5344CB8AC3E}">
        <p14:creationId xmlns:p14="http://schemas.microsoft.com/office/powerpoint/2010/main" val="10559232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g51b36e9634_1_1"/>
          <p:cNvSpPr txBox="1"/>
          <p:nvPr/>
        </p:nvSpPr>
        <p:spPr>
          <a:xfrm>
            <a:off x="457200" y="205979"/>
            <a:ext cx="8229600" cy="857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99FF"/>
              </a:buClr>
              <a:buSzPts val="3600"/>
              <a:buFont typeface="Arial"/>
              <a:buNone/>
            </a:pPr>
            <a:r>
              <a:rPr lang="ru-RU" sz="3000" dirty="0">
                <a:solidFill>
                  <a:schemeClr val="accent2"/>
                </a:solidFill>
              </a:rPr>
              <a:t>Процедуры расследования</a:t>
            </a:r>
            <a:endParaRPr sz="3000" dirty="0">
              <a:solidFill>
                <a:schemeClr val="accent2"/>
              </a:solidFill>
              <a:latin typeface="Arial"/>
              <a:ea typeface="Arial"/>
              <a:cs typeface="Arial"/>
              <a:sym typeface="Arial"/>
            </a:endParaRPr>
          </a:p>
        </p:txBody>
      </p:sp>
      <p:sp>
        <p:nvSpPr>
          <p:cNvPr id="389" name="Google Shape;389;g51b36e9634_1_1"/>
          <p:cNvSpPr txBox="1">
            <a:spLocks noGrp="1"/>
          </p:cNvSpPr>
          <p:nvPr>
            <p:ph type="sldNum" idx="12"/>
          </p:nvPr>
        </p:nvSpPr>
        <p:spPr>
          <a:xfrm>
            <a:off x="375790" y="4758315"/>
            <a:ext cx="2133600" cy="273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sz="900">
                <a:solidFill>
                  <a:srgbClr val="7F7F7F"/>
                </a:solidFill>
                <a:latin typeface="Calibri"/>
                <a:ea typeface="Calibri"/>
                <a:cs typeface="Calibri"/>
                <a:sym typeface="Calibri"/>
              </a:rPr>
              <a:t>32</a:t>
            </a:fld>
            <a:endParaRPr sz="900">
              <a:solidFill>
                <a:srgbClr val="7F7F7F"/>
              </a:solidFill>
              <a:latin typeface="Calibri"/>
              <a:ea typeface="Calibri"/>
              <a:cs typeface="Calibri"/>
              <a:sym typeface="Calibri"/>
            </a:endParaRPr>
          </a:p>
        </p:txBody>
      </p:sp>
      <p:pic>
        <p:nvPicPr>
          <p:cNvPr id="391" name="Google Shape;391;g51b36e9634_1_1"/>
          <p:cNvPicPr preferRelativeResize="0"/>
          <p:nvPr/>
        </p:nvPicPr>
        <p:blipFill>
          <a:blip r:embed="rId3">
            <a:extLst>
              <a:ext uri="{28A0092B-C50C-407E-A947-70E740481C1C}">
                <a14:useLocalDpi xmlns:a14="http://schemas.microsoft.com/office/drawing/2010/main" val="0"/>
              </a:ext>
            </a:extLst>
          </a:blip>
          <a:stretch>
            <a:fillRect/>
          </a:stretch>
        </p:blipFill>
        <p:spPr>
          <a:xfrm>
            <a:off x="457204" y="957175"/>
            <a:ext cx="4777389" cy="3184926"/>
          </a:xfrm>
          <a:prstGeom prst="rect">
            <a:avLst/>
          </a:prstGeom>
          <a:noFill/>
          <a:ln>
            <a:noFill/>
          </a:ln>
        </p:spPr>
      </p:pic>
      <p:sp>
        <p:nvSpPr>
          <p:cNvPr id="392" name="Google Shape;392;g51b36e9634_1_1"/>
          <p:cNvSpPr txBox="1"/>
          <p:nvPr/>
        </p:nvSpPr>
        <p:spPr>
          <a:xfrm>
            <a:off x="5477300" y="957175"/>
            <a:ext cx="3378300" cy="3393600"/>
          </a:xfrm>
          <a:prstGeom prst="rect">
            <a:avLst/>
          </a:prstGeom>
          <a:noFill/>
          <a:ln>
            <a:noFill/>
          </a:ln>
        </p:spPr>
        <p:txBody>
          <a:bodyPr spcFirstLastPara="1" wrap="square" lIns="91425" tIns="45700" rIns="91425" bIns="45700" anchor="t" anchorCtr="0">
            <a:noAutofit/>
          </a:bodyPr>
          <a:lstStyle/>
          <a:p>
            <a:pPr marL="457200" marR="0" lvl="0" indent="-355600" algn="l" rtl="0">
              <a:lnSpc>
                <a:spcPct val="100000"/>
              </a:lnSpc>
              <a:spcBef>
                <a:spcPts val="1000"/>
              </a:spcBef>
              <a:spcAft>
                <a:spcPts val="600"/>
              </a:spcAft>
              <a:buSzPts val="2000"/>
              <a:buChar char="●"/>
            </a:pPr>
            <a:r>
              <a:rPr lang="ru-RU" sz="2400" dirty="0">
                <a:solidFill>
                  <a:schemeClr val="dk1"/>
                </a:solidFill>
                <a:latin typeface="+mj-lt"/>
                <a:ea typeface="Calibri"/>
                <a:cs typeface="Calibri"/>
                <a:sym typeface="Calibri"/>
              </a:rPr>
              <a:t>Внутренние процессы</a:t>
            </a:r>
            <a:endParaRPr sz="2400" dirty="0">
              <a:solidFill>
                <a:schemeClr val="dk1"/>
              </a:solidFill>
              <a:latin typeface="+mj-lt"/>
              <a:ea typeface="Calibri"/>
              <a:cs typeface="Calibri"/>
              <a:sym typeface="Calibri"/>
            </a:endParaRPr>
          </a:p>
          <a:p>
            <a:pPr marL="457200" marR="0" lvl="0" indent="-355600" algn="l" rtl="0">
              <a:lnSpc>
                <a:spcPct val="100000"/>
              </a:lnSpc>
              <a:spcBef>
                <a:spcPts val="0"/>
              </a:spcBef>
              <a:spcAft>
                <a:spcPts val="600"/>
              </a:spcAft>
              <a:buClr>
                <a:schemeClr val="dk1"/>
              </a:buClr>
              <a:buSzPts val="2000"/>
              <a:buFont typeface="Calibri"/>
              <a:buChar char="●"/>
            </a:pPr>
            <a:r>
              <a:rPr lang="ru-RU" sz="2400" dirty="0">
                <a:solidFill>
                  <a:schemeClr val="dk1"/>
                </a:solidFill>
                <a:latin typeface="+mj-lt"/>
                <a:ea typeface="Calibri"/>
                <a:cs typeface="Calibri"/>
                <a:sym typeface="Calibri"/>
              </a:rPr>
              <a:t>Наем следователя(-ей)</a:t>
            </a:r>
            <a:endParaRPr sz="2400" dirty="0">
              <a:solidFill>
                <a:schemeClr val="dk1"/>
              </a:solidFill>
              <a:latin typeface="+mj-lt"/>
              <a:ea typeface="Calibri"/>
              <a:cs typeface="Calibri"/>
              <a:sym typeface="Calibri"/>
            </a:endParaRPr>
          </a:p>
          <a:p>
            <a:pPr marL="457200" marR="0" lvl="0" indent="-355600" algn="l" rtl="0">
              <a:lnSpc>
                <a:spcPct val="100000"/>
              </a:lnSpc>
              <a:spcBef>
                <a:spcPts val="0"/>
              </a:spcBef>
              <a:spcAft>
                <a:spcPts val="600"/>
              </a:spcAft>
              <a:buClr>
                <a:schemeClr val="dk1"/>
              </a:buClr>
              <a:buSzPts val="2000"/>
              <a:buFont typeface="Calibri"/>
              <a:buChar char="●"/>
            </a:pPr>
            <a:r>
              <a:rPr lang="ru-RU" sz="2400" dirty="0">
                <a:solidFill>
                  <a:schemeClr val="dk1"/>
                </a:solidFill>
                <a:latin typeface="+mj-lt"/>
                <a:ea typeface="Calibri"/>
                <a:cs typeface="Calibri"/>
                <a:sym typeface="Calibri"/>
              </a:rPr>
              <a:t>Конфликты интересов</a:t>
            </a:r>
            <a:endParaRPr sz="2400" dirty="0">
              <a:solidFill>
                <a:schemeClr val="dk1"/>
              </a:solidFill>
              <a:latin typeface="+mj-lt"/>
              <a:ea typeface="Calibri"/>
              <a:cs typeface="Calibri"/>
              <a:sym typeface="Calibri"/>
            </a:endParaRPr>
          </a:p>
          <a:p>
            <a:pPr marL="457200" marR="0" lvl="0" indent="-355600" algn="l" rtl="0">
              <a:lnSpc>
                <a:spcPct val="100000"/>
              </a:lnSpc>
              <a:spcBef>
                <a:spcPts val="0"/>
              </a:spcBef>
              <a:spcAft>
                <a:spcPts val="600"/>
              </a:spcAft>
              <a:buClr>
                <a:schemeClr val="dk1"/>
              </a:buClr>
              <a:buSzPts val="2000"/>
              <a:buFont typeface="Calibri"/>
              <a:buChar char="●"/>
            </a:pPr>
            <a:r>
              <a:rPr lang="ru-RU" sz="2400" dirty="0">
                <a:solidFill>
                  <a:schemeClr val="dk1"/>
                </a:solidFill>
                <a:latin typeface="+mj-lt"/>
                <a:ea typeface="Calibri"/>
                <a:cs typeface="Calibri"/>
                <a:sym typeface="Calibri"/>
              </a:rPr>
              <a:t>Коммуникации</a:t>
            </a:r>
            <a:endParaRPr sz="2400" dirty="0">
              <a:solidFill>
                <a:schemeClr val="dk1"/>
              </a:solidFill>
              <a:latin typeface="+mj-lt"/>
              <a:ea typeface="Calibri"/>
              <a:cs typeface="Calibri"/>
              <a:sym typeface="Calibri"/>
            </a:endParaRPr>
          </a:p>
        </p:txBody>
      </p:sp>
      <p:sp>
        <p:nvSpPr>
          <p:cNvPr id="8" name="Google Shape;345;g58a24c8cb3_0_391"/>
          <p:cNvSpPr/>
          <p:nvPr/>
        </p:nvSpPr>
        <p:spPr>
          <a:xfrm rot="-5400000">
            <a:off x="-473210" y="3298588"/>
            <a:ext cx="1698000" cy="200100"/>
          </a:xfrm>
          <a:prstGeom prst="rect">
            <a:avLst/>
          </a:prstGeom>
          <a:noFill/>
          <a:ln>
            <a:noFill/>
          </a:ln>
        </p:spPr>
        <p:txBody>
          <a:bodyPr spcFirstLastPara="1" wrap="square" lIns="91425" tIns="45700" rIns="91425" bIns="45700" anchor="t" anchorCtr="0">
            <a:noAutofit/>
          </a:bodyPr>
          <a:lstStyle/>
          <a:p>
            <a:pPr lvl="0"/>
            <a:r>
              <a:rPr lang="en-US" sz="700" dirty="0">
                <a:solidFill>
                  <a:schemeClr val="dk1"/>
                </a:solidFill>
                <a:latin typeface="Calibri"/>
                <a:ea typeface="Calibri"/>
                <a:cs typeface="Calibri"/>
                <a:sym typeface="Calibri"/>
              </a:rPr>
              <a:t>UN Photo/Marco </a:t>
            </a:r>
            <a:r>
              <a:rPr lang="en-US" sz="700" dirty="0" err="1">
                <a:solidFill>
                  <a:schemeClr val="dk1"/>
                </a:solidFill>
                <a:latin typeface="Calibri"/>
                <a:ea typeface="Calibri"/>
                <a:cs typeface="Calibri"/>
                <a:sym typeface="Calibri"/>
              </a:rPr>
              <a:t>Dormino</a:t>
            </a:r>
            <a:endParaRPr lang="en-US" sz="700" dirty="0">
              <a:solidFill>
                <a:schemeClr val="dk1"/>
              </a:solidFill>
              <a:latin typeface="Calibri"/>
              <a:ea typeface="Calibri"/>
              <a:cs typeface="Calibri"/>
              <a:sym typeface="Calibri"/>
            </a:endParaRPr>
          </a:p>
        </p:txBody>
      </p:sp>
      <p:sp>
        <p:nvSpPr>
          <p:cNvPr id="10" name="Google Shape;333;g58a3ee7669_0_24">
            <a:extLst>
              <a:ext uri="{FF2B5EF4-FFF2-40B4-BE49-F238E27FC236}">
                <a16:creationId xmlns:a16="http://schemas.microsoft.com/office/drawing/2014/main" id="{A647B194-7777-43AE-AE1B-04C32A323D30}"/>
              </a:ext>
            </a:extLst>
          </p:cNvPr>
          <p:cNvSpPr txBox="1">
            <a:spLocks noGrp="1"/>
          </p:cNvSpPr>
          <p:nvPr>
            <p:ph type="ftr" idx="11"/>
          </p:nvPr>
        </p:nvSpPr>
        <p:spPr>
          <a:xfrm>
            <a:off x="6805914" y="4841867"/>
            <a:ext cx="1880886" cy="18558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ru-RU" sz="900" b="0" dirty="0">
                <a:solidFill>
                  <a:schemeClr val="tx1"/>
                </a:solidFill>
                <a:latin typeface="Arial"/>
                <a:ea typeface="Arial"/>
                <a:cs typeface="Arial"/>
                <a:sym typeface="Arial"/>
              </a:rPr>
              <a:t>Обучение по </a:t>
            </a:r>
            <a:r>
              <a:rPr lang="ru-RU" dirty="0">
                <a:solidFill>
                  <a:schemeClr val="tx1"/>
                </a:solidFill>
                <a:latin typeface="Arial"/>
                <a:ea typeface="Arial"/>
                <a:cs typeface="Arial"/>
                <a:sym typeface="Arial"/>
              </a:rPr>
              <a:t>Оценке </a:t>
            </a:r>
            <a:r>
              <a:rPr lang="ru-RU" sz="900" b="0" dirty="0">
                <a:solidFill>
                  <a:schemeClr val="tx1"/>
                </a:solidFill>
                <a:latin typeface="Arial"/>
                <a:ea typeface="Arial"/>
                <a:cs typeface="Arial"/>
                <a:sym typeface="Arial"/>
              </a:rPr>
              <a:t>ЗСЭН</a:t>
            </a:r>
            <a:r>
              <a:rPr lang="en-US" sz="900" b="0" dirty="0">
                <a:solidFill>
                  <a:srgbClr val="7F7F7F"/>
                </a:solidFill>
                <a:latin typeface="Arial"/>
                <a:ea typeface="Arial"/>
                <a:cs typeface="Arial"/>
                <a:sym typeface="Arial"/>
              </a:rPr>
              <a:t> </a:t>
            </a:r>
            <a:endParaRPr sz="900" b="0" dirty="0">
              <a:solidFill>
                <a:srgbClr val="2899FC"/>
              </a:solidFill>
              <a:latin typeface="Arial"/>
              <a:ea typeface="Arial"/>
              <a:cs typeface="Arial"/>
              <a:sym typeface="Arial"/>
            </a:endParaRPr>
          </a:p>
        </p:txBody>
      </p:sp>
    </p:spTree>
    <p:extLst>
      <p:ext uri="{BB962C8B-B14F-4D97-AF65-F5344CB8AC3E}">
        <p14:creationId xmlns:p14="http://schemas.microsoft.com/office/powerpoint/2010/main" val="22472161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g51b36e9634_1_1"/>
          <p:cNvSpPr txBox="1"/>
          <p:nvPr/>
        </p:nvSpPr>
        <p:spPr>
          <a:xfrm>
            <a:off x="457200" y="205979"/>
            <a:ext cx="8229600" cy="857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99FF"/>
              </a:buClr>
              <a:buSzPts val="3600"/>
              <a:buFont typeface="Arial"/>
              <a:buNone/>
            </a:pPr>
            <a:r>
              <a:rPr lang="ru-RU" sz="3000" dirty="0">
                <a:solidFill>
                  <a:schemeClr val="accent2"/>
                </a:solidFill>
              </a:rPr>
              <a:t>Процедуры расследования</a:t>
            </a:r>
            <a:endParaRPr sz="3000" dirty="0">
              <a:solidFill>
                <a:schemeClr val="accent2"/>
              </a:solidFill>
              <a:latin typeface="Arial"/>
              <a:ea typeface="Arial"/>
              <a:cs typeface="Arial"/>
              <a:sym typeface="Arial"/>
            </a:endParaRPr>
          </a:p>
        </p:txBody>
      </p:sp>
      <p:sp>
        <p:nvSpPr>
          <p:cNvPr id="389" name="Google Shape;389;g51b36e9634_1_1"/>
          <p:cNvSpPr txBox="1">
            <a:spLocks noGrp="1"/>
          </p:cNvSpPr>
          <p:nvPr>
            <p:ph type="sldNum" idx="12"/>
          </p:nvPr>
        </p:nvSpPr>
        <p:spPr>
          <a:xfrm>
            <a:off x="375790" y="4758315"/>
            <a:ext cx="2133600" cy="273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sz="900">
                <a:solidFill>
                  <a:srgbClr val="7F7F7F"/>
                </a:solidFill>
                <a:latin typeface="Calibri"/>
                <a:ea typeface="Calibri"/>
                <a:cs typeface="Calibri"/>
                <a:sym typeface="Calibri"/>
              </a:rPr>
              <a:t>33</a:t>
            </a:fld>
            <a:endParaRPr sz="900">
              <a:solidFill>
                <a:srgbClr val="7F7F7F"/>
              </a:solidFill>
              <a:latin typeface="Calibri"/>
              <a:ea typeface="Calibri"/>
              <a:cs typeface="Calibri"/>
              <a:sym typeface="Calibri"/>
            </a:endParaRPr>
          </a:p>
        </p:txBody>
      </p:sp>
      <p:sp>
        <p:nvSpPr>
          <p:cNvPr id="392" name="Google Shape;392;g51b36e9634_1_1"/>
          <p:cNvSpPr txBox="1"/>
          <p:nvPr/>
        </p:nvSpPr>
        <p:spPr>
          <a:xfrm>
            <a:off x="5451174" y="957336"/>
            <a:ext cx="3378300" cy="3393600"/>
          </a:xfrm>
          <a:prstGeom prst="rect">
            <a:avLst/>
          </a:prstGeom>
          <a:noFill/>
          <a:ln>
            <a:noFill/>
          </a:ln>
        </p:spPr>
        <p:txBody>
          <a:bodyPr spcFirstLastPara="1" wrap="square" lIns="91425" tIns="45700" rIns="91425" bIns="45700" anchor="t" anchorCtr="0">
            <a:noAutofit/>
          </a:bodyPr>
          <a:lstStyle/>
          <a:p>
            <a:pPr marL="457200" marR="0" lvl="0" indent="-355600" algn="l" rtl="0">
              <a:lnSpc>
                <a:spcPct val="100000"/>
              </a:lnSpc>
              <a:spcBef>
                <a:spcPts val="0"/>
              </a:spcBef>
              <a:spcAft>
                <a:spcPts val="600"/>
              </a:spcAft>
              <a:buClr>
                <a:schemeClr val="dk1"/>
              </a:buClr>
              <a:buSzPts val="2000"/>
              <a:buFont typeface="Calibri"/>
              <a:buChar char="●"/>
            </a:pPr>
            <a:r>
              <a:rPr lang="ru-RU" sz="2400" dirty="0">
                <a:solidFill>
                  <a:schemeClr val="dk1"/>
                </a:solidFill>
                <a:latin typeface="Arial" charset="0"/>
                <a:ea typeface="Arial" charset="0"/>
                <a:cs typeface="Arial" charset="0"/>
                <a:sym typeface="Calibri"/>
              </a:rPr>
              <a:t>Поддержка лиц</a:t>
            </a:r>
            <a:endParaRPr sz="2400" dirty="0">
              <a:solidFill>
                <a:schemeClr val="dk1"/>
              </a:solidFill>
              <a:latin typeface="Arial" charset="0"/>
              <a:ea typeface="Arial" charset="0"/>
              <a:cs typeface="Arial" charset="0"/>
              <a:sym typeface="Calibri"/>
            </a:endParaRPr>
          </a:p>
          <a:p>
            <a:pPr marL="457200" marR="0" lvl="0" indent="-355600" algn="l" rtl="0">
              <a:lnSpc>
                <a:spcPct val="100000"/>
              </a:lnSpc>
              <a:spcBef>
                <a:spcPts val="0"/>
              </a:spcBef>
              <a:spcAft>
                <a:spcPts val="600"/>
              </a:spcAft>
              <a:buClr>
                <a:schemeClr val="dk1"/>
              </a:buClr>
              <a:buSzPts val="2000"/>
              <a:buFont typeface="Calibri"/>
              <a:buChar char="●"/>
            </a:pPr>
            <a:r>
              <a:rPr lang="ru-RU" sz="2400" dirty="0">
                <a:solidFill>
                  <a:schemeClr val="dk1"/>
                </a:solidFill>
                <a:latin typeface="Arial" charset="0"/>
                <a:ea typeface="Arial" charset="0"/>
                <a:cs typeface="Arial" charset="0"/>
                <a:sym typeface="Calibri"/>
              </a:rPr>
              <a:t>Управление рисками</a:t>
            </a:r>
            <a:endParaRPr sz="2400" dirty="0">
              <a:solidFill>
                <a:schemeClr val="dk1"/>
              </a:solidFill>
              <a:latin typeface="Arial" charset="0"/>
              <a:ea typeface="Arial" charset="0"/>
              <a:cs typeface="Arial" charset="0"/>
              <a:sym typeface="Calibri"/>
            </a:endParaRPr>
          </a:p>
          <a:p>
            <a:pPr marL="457200" marR="0" lvl="0" indent="-355600" algn="l" rtl="0">
              <a:lnSpc>
                <a:spcPct val="100000"/>
              </a:lnSpc>
              <a:spcBef>
                <a:spcPts val="0"/>
              </a:spcBef>
              <a:spcAft>
                <a:spcPts val="600"/>
              </a:spcAft>
              <a:buClr>
                <a:schemeClr val="dk1"/>
              </a:buClr>
              <a:buSzPts val="2000"/>
              <a:buFont typeface="Calibri"/>
              <a:buChar char="●"/>
            </a:pPr>
            <a:r>
              <a:rPr lang="ru-RU" sz="2400" dirty="0">
                <a:solidFill>
                  <a:schemeClr val="dk1"/>
                </a:solidFill>
                <a:latin typeface="Arial" charset="0"/>
                <a:ea typeface="Arial" charset="0"/>
                <a:cs typeface="Arial" charset="0"/>
                <a:sym typeface="Calibri"/>
              </a:rPr>
              <a:t>Отслеживание результатов расследования</a:t>
            </a:r>
            <a:endParaRPr sz="2400" dirty="0">
              <a:solidFill>
                <a:schemeClr val="dk1"/>
              </a:solidFill>
              <a:latin typeface="Arial" charset="0"/>
              <a:ea typeface="Arial" charset="0"/>
              <a:cs typeface="Arial" charset="0"/>
              <a:sym typeface="Calibri"/>
            </a:endParaRPr>
          </a:p>
        </p:txBody>
      </p:sp>
      <p:pic>
        <p:nvPicPr>
          <p:cNvPr id="3" name="Picture 2">
            <a:extLst>
              <a:ext uri="{FF2B5EF4-FFF2-40B4-BE49-F238E27FC236}">
                <a16:creationId xmlns:a16="http://schemas.microsoft.com/office/drawing/2014/main" id="{A6754B98-ED79-3B4D-A287-E7F243AB01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841" y="957336"/>
            <a:ext cx="4832660" cy="3221451"/>
          </a:xfrm>
          <a:prstGeom prst="rect">
            <a:avLst/>
          </a:prstGeom>
        </p:spPr>
      </p:pic>
      <p:sp>
        <p:nvSpPr>
          <p:cNvPr id="8" name="Google Shape;345;g58a24c8cb3_0_391"/>
          <p:cNvSpPr/>
          <p:nvPr/>
        </p:nvSpPr>
        <p:spPr>
          <a:xfrm rot="-5400000">
            <a:off x="-473210" y="3317012"/>
            <a:ext cx="1698000" cy="200100"/>
          </a:xfrm>
          <a:prstGeom prst="rect">
            <a:avLst/>
          </a:prstGeom>
          <a:noFill/>
          <a:ln>
            <a:noFill/>
          </a:ln>
        </p:spPr>
        <p:txBody>
          <a:bodyPr spcFirstLastPara="1" wrap="square" lIns="91425" tIns="45700" rIns="91425" bIns="45700" anchor="t" anchorCtr="0">
            <a:noAutofit/>
          </a:bodyPr>
          <a:lstStyle/>
          <a:p>
            <a:pPr lvl="0"/>
            <a:r>
              <a:rPr lang="en-US" sz="700" dirty="0">
                <a:solidFill>
                  <a:schemeClr val="dk1"/>
                </a:solidFill>
                <a:latin typeface="Calibri"/>
                <a:ea typeface="Calibri"/>
                <a:cs typeface="Calibri"/>
                <a:sym typeface="Calibri"/>
              </a:rPr>
              <a:t>UN Photo/Marco </a:t>
            </a:r>
            <a:r>
              <a:rPr lang="en-US" sz="700" dirty="0" err="1">
                <a:solidFill>
                  <a:schemeClr val="dk1"/>
                </a:solidFill>
                <a:latin typeface="Calibri"/>
                <a:ea typeface="Calibri"/>
                <a:cs typeface="Calibri"/>
                <a:sym typeface="Calibri"/>
              </a:rPr>
              <a:t>Dormino</a:t>
            </a:r>
            <a:endParaRPr lang="en-US" sz="700" dirty="0">
              <a:solidFill>
                <a:schemeClr val="dk1"/>
              </a:solidFill>
              <a:latin typeface="Calibri"/>
              <a:ea typeface="Calibri"/>
              <a:cs typeface="Calibri"/>
              <a:sym typeface="Calibri"/>
            </a:endParaRPr>
          </a:p>
        </p:txBody>
      </p:sp>
      <p:sp>
        <p:nvSpPr>
          <p:cNvPr id="10" name="Google Shape;333;g58a3ee7669_0_24">
            <a:extLst>
              <a:ext uri="{FF2B5EF4-FFF2-40B4-BE49-F238E27FC236}">
                <a16:creationId xmlns:a16="http://schemas.microsoft.com/office/drawing/2014/main" id="{4F2ED86E-B059-4BB8-AF88-94945FAD70B8}"/>
              </a:ext>
            </a:extLst>
          </p:cNvPr>
          <p:cNvSpPr txBox="1">
            <a:spLocks noGrp="1"/>
          </p:cNvSpPr>
          <p:nvPr>
            <p:ph type="ftr" idx="11"/>
          </p:nvPr>
        </p:nvSpPr>
        <p:spPr>
          <a:xfrm>
            <a:off x="6805914" y="4841867"/>
            <a:ext cx="1880886" cy="18558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ru-RU" sz="900" b="0" dirty="0">
                <a:solidFill>
                  <a:schemeClr val="tx1"/>
                </a:solidFill>
                <a:latin typeface="Arial"/>
                <a:ea typeface="Arial"/>
                <a:cs typeface="Arial"/>
                <a:sym typeface="Arial"/>
              </a:rPr>
              <a:t>Обучение по </a:t>
            </a:r>
            <a:r>
              <a:rPr lang="ru-RU" dirty="0">
                <a:solidFill>
                  <a:schemeClr val="tx1"/>
                </a:solidFill>
                <a:latin typeface="Arial"/>
                <a:ea typeface="Arial"/>
                <a:cs typeface="Arial"/>
                <a:sym typeface="Arial"/>
              </a:rPr>
              <a:t>Оценке </a:t>
            </a:r>
            <a:r>
              <a:rPr lang="ru-RU" sz="900" b="0" dirty="0">
                <a:solidFill>
                  <a:schemeClr val="tx1"/>
                </a:solidFill>
                <a:latin typeface="Arial"/>
                <a:ea typeface="Arial"/>
                <a:cs typeface="Arial"/>
                <a:sym typeface="Arial"/>
              </a:rPr>
              <a:t>ЗСЭН</a:t>
            </a:r>
            <a:r>
              <a:rPr lang="en-US" sz="900" b="0" dirty="0">
                <a:solidFill>
                  <a:srgbClr val="7F7F7F"/>
                </a:solidFill>
                <a:latin typeface="Arial"/>
                <a:ea typeface="Arial"/>
                <a:cs typeface="Arial"/>
                <a:sym typeface="Arial"/>
              </a:rPr>
              <a:t> </a:t>
            </a:r>
            <a:endParaRPr sz="900" b="0" dirty="0">
              <a:solidFill>
                <a:srgbClr val="2899FC"/>
              </a:solidFill>
              <a:latin typeface="Arial"/>
              <a:ea typeface="Arial"/>
              <a:cs typeface="Arial"/>
              <a:sym typeface="Arial"/>
            </a:endParaRPr>
          </a:p>
        </p:txBody>
      </p:sp>
    </p:spTree>
    <p:extLst>
      <p:ext uri="{BB962C8B-B14F-4D97-AF65-F5344CB8AC3E}">
        <p14:creationId xmlns:p14="http://schemas.microsoft.com/office/powerpoint/2010/main" val="5686443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g51b36e9634_1_22"/>
          <p:cNvSpPr txBox="1"/>
          <p:nvPr/>
        </p:nvSpPr>
        <p:spPr>
          <a:xfrm>
            <a:off x="457200" y="205979"/>
            <a:ext cx="8229600" cy="857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99FF"/>
              </a:buClr>
              <a:buSzPts val="3600"/>
              <a:buFont typeface="Arial"/>
              <a:buNone/>
            </a:pPr>
            <a:r>
              <a:rPr lang="ru-RU" sz="2600" dirty="0">
                <a:solidFill>
                  <a:schemeClr val="accent2"/>
                </a:solidFill>
              </a:rPr>
              <a:t>Вовлечение ЮНФПА</a:t>
            </a:r>
            <a:r>
              <a:rPr lang="en-US" sz="2600" dirty="0">
                <a:solidFill>
                  <a:schemeClr val="accent2"/>
                </a:solidFill>
              </a:rPr>
              <a:t> </a:t>
            </a:r>
            <a:r>
              <a:rPr lang="ru-RU" sz="2600" dirty="0">
                <a:solidFill>
                  <a:schemeClr val="accent2"/>
                </a:solidFill>
              </a:rPr>
              <a:t>в процесс расследования</a:t>
            </a:r>
            <a:endParaRPr sz="2600" dirty="0">
              <a:solidFill>
                <a:schemeClr val="accent2"/>
              </a:solidFill>
              <a:sym typeface="Arial"/>
            </a:endParaRPr>
          </a:p>
        </p:txBody>
      </p:sp>
      <p:sp>
        <p:nvSpPr>
          <p:cNvPr id="399" name="Google Shape;399;g51b36e9634_1_22"/>
          <p:cNvSpPr txBox="1">
            <a:spLocks noGrp="1"/>
          </p:cNvSpPr>
          <p:nvPr>
            <p:ph type="sldNum" idx="12"/>
          </p:nvPr>
        </p:nvSpPr>
        <p:spPr>
          <a:xfrm>
            <a:off x="375790" y="4758315"/>
            <a:ext cx="2133600" cy="273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sz="900">
                <a:solidFill>
                  <a:srgbClr val="7F7F7F"/>
                </a:solidFill>
                <a:latin typeface="Calibri"/>
                <a:ea typeface="Calibri"/>
                <a:cs typeface="Calibri"/>
                <a:sym typeface="Calibri"/>
              </a:rPr>
              <a:t>34</a:t>
            </a:fld>
            <a:endParaRPr sz="900">
              <a:solidFill>
                <a:srgbClr val="7F7F7F"/>
              </a:solidFill>
              <a:latin typeface="Calibri"/>
              <a:ea typeface="Calibri"/>
              <a:cs typeface="Calibri"/>
              <a:sym typeface="Calibri"/>
            </a:endParaRPr>
          </a:p>
        </p:txBody>
      </p:sp>
      <p:sp>
        <p:nvSpPr>
          <p:cNvPr id="401" name="Google Shape;401;g51b36e9634_1_22"/>
          <p:cNvSpPr txBox="1"/>
          <p:nvPr/>
        </p:nvSpPr>
        <p:spPr>
          <a:xfrm>
            <a:off x="457200" y="779875"/>
            <a:ext cx="3391500" cy="3307500"/>
          </a:xfrm>
          <a:prstGeom prst="rect">
            <a:avLst/>
          </a:prstGeom>
          <a:noFill/>
          <a:ln>
            <a:noFill/>
          </a:ln>
        </p:spPr>
        <p:txBody>
          <a:bodyPr spcFirstLastPara="1" wrap="square" lIns="91425" tIns="45700" rIns="91425" bIns="45700" anchor="t" anchorCtr="0">
            <a:noAutofit/>
          </a:bodyPr>
          <a:lstStyle/>
          <a:p>
            <a:pPr marL="457200" marR="0" lvl="0" indent="-355600" algn="l" rtl="0">
              <a:lnSpc>
                <a:spcPct val="100000"/>
              </a:lnSpc>
              <a:spcBef>
                <a:spcPts val="1000"/>
              </a:spcBef>
              <a:spcAft>
                <a:spcPts val="600"/>
              </a:spcAft>
              <a:buSzPts val="2000"/>
              <a:buChar char="●"/>
            </a:pPr>
            <a:r>
              <a:rPr lang="ru-RU" dirty="0"/>
              <a:t>Предоставлять ЮНФПА</a:t>
            </a:r>
            <a:r>
              <a:rPr lang="en-US" dirty="0"/>
              <a:t> </a:t>
            </a:r>
            <a:r>
              <a:rPr lang="ru-RU" dirty="0"/>
              <a:t>актуальную информацию о ходе проведения и результатах расследования</a:t>
            </a:r>
            <a:endParaRPr lang="en-US" dirty="0"/>
          </a:p>
          <a:p>
            <a:pPr marL="457200" lvl="0" indent="-355600">
              <a:spcBef>
                <a:spcPts val="1000"/>
              </a:spcBef>
              <a:spcAft>
                <a:spcPts val="600"/>
              </a:spcAft>
              <a:buSzPts val="2000"/>
              <a:buChar char="●"/>
            </a:pPr>
            <a:r>
              <a:rPr lang="ru-RU" dirty="0"/>
              <a:t>Делиться любыми соответствующими подробностями  и доказательствами </a:t>
            </a:r>
            <a:r>
              <a:rPr lang="en-US" dirty="0"/>
              <a:t>(</a:t>
            </a:r>
            <a:r>
              <a:rPr lang="ru-RU" dirty="0"/>
              <a:t>по запросу</a:t>
            </a:r>
            <a:r>
              <a:rPr lang="en-US" dirty="0"/>
              <a:t>)</a:t>
            </a:r>
          </a:p>
          <a:p>
            <a:pPr marL="457200" marR="0" lvl="0" indent="-355600" algn="l" rtl="0">
              <a:lnSpc>
                <a:spcPct val="100000"/>
              </a:lnSpc>
              <a:spcBef>
                <a:spcPts val="1000"/>
              </a:spcBef>
              <a:spcAft>
                <a:spcPts val="600"/>
              </a:spcAft>
              <a:buSzPts val="2000"/>
              <a:buChar char="●"/>
            </a:pPr>
            <a:r>
              <a:rPr lang="ru-RU" dirty="0"/>
              <a:t>Предоставлять информацию о состоянии и результатах расследования, проводимого национальными органами</a:t>
            </a:r>
            <a:endParaRPr lang="en-US" dirty="0"/>
          </a:p>
        </p:txBody>
      </p:sp>
      <p:pic>
        <p:nvPicPr>
          <p:cNvPr id="402" name="Google Shape;402;g51b36e9634_1_22"/>
          <p:cNvPicPr preferRelativeResize="0"/>
          <p:nvPr/>
        </p:nvPicPr>
        <p:blipFill>
          <a:blip r:embed="rId3">
            <a:extLst>
              <a:ext uri="{28A0092B-C50C-407E-A947-70E740481C1C}">
                <a14:useLocalDpi xmlns:a14="http://schemas.microsoft.com/office/drawing/2010/main" val="0"/>
              </a:ext>
            </a:extLst>
          </a:blip>
          <a:stretch>
            <a:fillRect/>
          </a:stretch>
        </p:blipFill>
        <p:spPr>
          <a:xfrm>
            <a:off x="4065001" y="1031150"/>
            <a:ext cx="4621801" cy="3081201"/>
          </a:xfrm>
          <a:prstGeom prst="rect">
            <a:avLst/>
          </a:prstGeom>
          <a:noFill/>
          <a:ln>
            <a:noFill/>
          </a:ln>
        </p:spPr>
      </p:pic>
      <p:sp>
        <p:nvSpPr>
          <p:cNvPr id="8" name="Google Shape;345;g58a24c8cb3_0_391"/>
          <p:cNvSpPr/>
          <p:nvPr/>
        </p:nvSpPr>
        <p:spPr>
          <a:xfrm rot="-5400000">
            <a:off x="7954053" y="3182575"/>
            <a:ext cx="1698000" cy="200100"/>
          </a:xfrm>
          <a:prstGeom prst="rect">
            <a:avLst/>
          </a:prstGeom>
          <a:noFill/>
          <a:ln>
            <a:noFill/>
          </a:ln>
        </p:spPr>
        <p:txBody>
          <a:bodyPr spcFirstLastPara="1" wrap="square" lIns="91425" tIns="45700" rIns="91425" bIns="45700" anchor="t" anchorCtr="0">
            <a:noAutofit/>
          </a:bodyPr>
          <a:lstStyle/>
          <a:p>
            <a:pPr lvl="0"/>
            <a:r>
              <a:rPr lang="en-US" sz="700" dirty="0">
                <a:solidFill>
                  <a:schemeClr val="dk1"/>
                </a:solidFill>
                <a:latin typeface="Calibri"/>
                <a:ea typeface="Calibri"/>
                <a:cs typeface="Calibri"/>
                <a:sym typeface="Calibri"/>
              </a:rPr>
              <a:t>UN Photo/Tobin Jones</a:t>
            </a:r>
          </a:p>
        </p:txBody>
      </p:sp>
      <p:sp>
        <p:nvSpPr>
          <p:cNvPr id="10" name="Google Shape;333;g58a3ee7669_0_24">
            <a:extLst>
              <a:ext uri="{FF2B5EF4-FFF2-40B4-BE49-F238E27FC236}">
                <a16:creationId xmlns:a16="http://schemas.microsoft.com/office/drawing/2014/main" id="{470A318E-7E0B-4931-844D-9BA0C3CDECE6}"/>
              </a:ext>
            </a:extLst>
          </p:cNvPr>
          <p:cNvSpPr txBox="1">
            <a:spLocks noGrp="1"/>
          </p:cNvSpPr>
          <p:nvPr>
            <p:ph type="ftr" idx="11"/>
          </p:nvPr>
        </p:nvSpPr>
        <p:spPr>
          <a:xfrm>
            <a:off x="6805914" y="4841867"/>
            <a:ext cx="1880886" cy="18558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ru-RU" sz="900" b="0" dirty="0">
                <a:solidFill>
                  <a:schemeClr val="tx1"/>
                </a:solidFill>
                <a:latin typeface="Arial"/>
                <a:ea typeface="Arial"/>
                <a:cs typeface="Arial"/>
                <a:sym typeface="Arial"/>
              </a:rPr>
              <a:t>Обучение по </a:t>
            </a:r>
            <a:r>
              <a:rPr lang="ru-RU" dirty="0">
                <a:solidFill>
                  <a:schemeClr val="tx1"/>
                </a:solidFill>
                <a:latin typeface="Arial"/>
                <a:ea typeface="Arial"/>
                <a:cs typeface="Arial"/>
                <a:sym typeface="Arial"/>
              </a:rPr>
              <a:t>Оценке </a:t>
            </a:r>
            <a:r>
              <a:rPr lang="ru-RU" sz="900" b="0" dirty="0">
                <a:solidFill>
                  <a:schemeClr val="tx1"/>
                </a:solidFill>
                <a:latin typeface="Arial"/>
                <a:ea typeface="Arial"/>
                <a:cs typeface="Arial"/>
                <a:sym typeface="Arial"/>
              </a:rPr>
              <a:t>ЗСЭН</a:t>
            </a:r>
            <a:r>
              <a:rPr lang="en-US" sz="900" b="0" dirty="0">
                <a:solidFill>
                  <a:srgbClr val="7F7F7F"/>
                </a:solidFill>
                <a:latin typeface="Arial"/>
                <a:ea typeface="Arial"/>
                <a:cs typeface="Arial"/>
                <a:sym typeface="Arial"/>
              </a:rPr>
              <a:t> </a:t>
            </a:r>
            <a:endParaRPr sz="900" b="0" dirty="0">
              <a:solidFill>
                <a:srgbClr val="2899FC"/>
              </a:solidFill>
              <a:latin typeface="Arial"/>
              <a:ea typeface="Arial"/>
              <a:cs typeface="Arial"/>
              <a:sym typeface="Arial"/>
            </a:endParaRPr>
          </a:p>
        </p:txBody>
      </p:sp>
    </p:spTree>
    <p:extLst>
      <p:ext uri="{BB962C8B-B14F-4D97-AF65-F5344CB8AC3E}">
        <p14:creationId xmlns:p14="http://schemas.microsoft.com/office/powerpoint/2010/main" val="5307475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g58a24c8cb3_0_420"/>
          <p:cNvSpPr txBox="1"/>
          <p:nvPr/>
        </p:nvSpPr>
        <p:spPr>
          <a:xfrm>
            <a:off x="457200" y="205979"/>
            <a:ext cx="8229600" cy="857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99FF"/>
              </a:buClr>
              <a:buSzPts val="3600"/>
              <a:buFont typeface="Arial"/>
              <a:buNone/>
            </a:pPr>
            <a:r>
              <a:rPr lang="ru-RU" sz="3000" dirty="0">
                <a:solidFill>
                  <a:schemeClr val="accent2"/>
                </a:solidFill>
              </a:rPr>
              <a:t>Следующие шаги</a:t>
            </a:r>
            <a:endParaRPr sz="3000" dirty="0">
              <a:solidFill>
                <a:schemeClr val="accent2"/>
              </a:solidFill>
              <a:latin typeface="Arial"/>
              <a:ea typeface="Arial"/>
              <a:cs typeface="Arial"/>
              <a:sym typeface="Arial"/>
            </a:endParaRPr>
          </a:p>
        </p:txBody>
      </p:sp>
      <p:sp>
        <p:nvSpPr>
          <p:cNvPr id="419" name="Google Shape;419;g58a24c8cb3_0_420"/>
          <p:cNvSpPr txBox="1">
            <a:spLocks noGrp="1"/>
          </p:cNvSpPr>
          <p:nvPr>
            <p:ph type="sldNum" idx="12"/>
          </p:nvPr>
        </p:nvSpPr>
        <p:spPr>
          <a:xfrm>
            <a:off x="375790" y="4758315"/>
            <a:ext cx="2133600" cy="273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sz="900">
                <a:solidFill>
                  <a:srgbClr val="7F7F7F"/>
                </a:solidFill>
                <a:latin typeface="Calibri"/>
                <a:ea typeface="Calibri"/>
                <a:cs typeface="Calibri"/>
                <a:sym typeface="Calibri"/>
              </a:rPr>
              <a:t>35</a:t>
            </a:fld>
            <a:endParaRPr sz="900">
              <a:solidFill>
                <a:srgbClr val="7F7F7F"/>
              </a:solidFill>
              <a:latin typeface="Calibri"/>
              <a:ea typeface="Calibri"/>
              <a:cs typeface="Calibri"/>
              <a:sym typeface="Calibri"/>
            </a:endParaRPr>
          </a:p>
        </p:txBody>
      </p:sp>
      <p:sp>
        <p:nvSpPr>
          <p:cNvPr id="421" name="Google Shape;421;g58a24c8cb3_0_420"/>
          <p:cNvSpPr txBox="1"/>
          <p:nvPr/>
        </p:nvSpPr>
        <p:spPr>
          <a:xfrm>
            <a:off x="453767" y="634679"/>
            <a:ext cx="8059783" cy="3307500"/>
          </a:xfrm>
          <a:prstGeom prst="rect">
            <a:avLst/>
          </a:prstGeom>
          <a:noFill/>
          <a:ln>
            <a:noFill/>
          </a:ln>
        </p:spPr>
        <p:txBody>
          <a:bodyPr spcFirstLastPara="1" wrap="square" lIns="91425" tIns="45700" rIns="91425" bIns="45700" anchor="t" anchorCtr="0">
            <a:noAutofit/>
          </a:bodyPr>
          <a:lstStyle/>
          <a:p>
            <a:pPr marL="457200" lvl="1" indent="-457200">
              <a:spcBef>
                <a:spcPts val="1000"/>
              </a:spcBef>
              <a:buSzPts val="2000"/>
              <a:buAutoNum type="arabicPeriod"/>
            </a:pPr>
            <a:r>
              <a:rPr lang="ru-RU" dirty="0">
                <a:solidFill>
                  <a:schemeClr val="tx1"/>
                </a:solidFill>
              </a:rPr>
              <a:t>Просим заполнить форму оценки тренинга до </a:t>
            </a:r>
            <a:r>
              <a:rPr lang="ru-RU" b="1" dirty="0">
                <a:solidFill>
                  <a:schemeClr val="tx1"/>
                </a:solidFill>
              </a:rPr>
              <a:t>---: </a:t>
            </a:r>
            <a:r>
              <a:rPr lang="en-US" dirty="0">
                <a:solidFill>
                  <a:schemeClr val="tx1"/>
                </a:solidFill>
                <a:hlinkClick r:id="rId3"/>
              </a:rPr>
              <a:t>https://docs.google.com/forms/d/e/1FAIpQLSfBfVBygLPFQicb2wcgdXRFY424brT4tG3cHMicRJHiJfw6jg/viewform?usp=sf_link</a:t>
            </a:r>
            <a:r>
              <a:rPr lang="ru-RU" dirty="0">
                <a:solidFill>
                  <a:schemeClr val="tx1"/>
                </a:solidFill>
              </a:rPr>
              <a:t> </a:t>
            </a:r>
            <a:r>
              <a:rPr lang="en-US" dirty="0">
                <a:solidFill>
                  <a:schemeClr val="tx1"/>
                </a:solidFill>
              </a:rPr>
              <a:t>(</a:t>
            </a:r>
            <a:r>
              <a:rPr lang="ru-RU" dirty="0">
                <a:solidFill>
                  <a:schemeClr val="tx1"/>
                </a:solidFill>
              </a:rPr>
              <a:t>образец</a:t>
            </a:r>
            <a:r>
              <a:rPr lang="en-US" dirty="0">
                <a:solidFill>
                  <a:schemeClr val="tx1"/>
                </a:solidFill>
              </a:rPr>
              <a:t>)</a:t>
            </a:r>
          </a:p>
          <a:p>
            <a:pPr marL="914400" marR="0" lvl="1" indent="-355600" algn="l" rtl="0">
              <a:lnSpc>
                <a:spcPct val="100000"/>
              </a:lnSpc>
              <a:spcBef>
                <a:spcPts val="1000"/>
              </a:spcBef>
              <a:spcAft>
                <a:spcPts val="0"/>
              </a:spcAft>
              <a:buSzPts val="2000"/>
              <a:buChar char="○"/>
            </a:pPr>
            <a:endParaRPr sz="2000" dirty="0"/>
          </a:p>
        </p:txBody>
      </p:sp>
      <p:sp>
        <p:nvSpPr>
          <p:cNvPr id="423" name="Google Shape;423;g58a24c8cb3_0_420"/>
          <p:cNvSpPr txBox="1"/>
          <p:nvPr/>
        </p:nvSpPr>
        <p:spPr>
          <a:xfrm rot="-5401359">
            <a:off x="7754400" y="3695175"/>
            <a:ext cx="1518300" cy="34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50" dirty="0">
                <a:solidFill>
                  <a:schemeClr val="dk1"/>
                </a:solidFill>
                <a:highlight>
                  <a:srgbClr val="E5E5E5"/>
                </a:highlight>
              </a:rPr>
              <a:t>UN Photo/JC McIlwaine</a:t>
            </a:r>
            <a:endParaRPr dirty="0">
              <a:latin typeface="Calibri"/>
              <a:ea typeface="Calibri"/>
              <a:cs typeface="Calibri"/>
              <a:sym typeface="Calibri"/>
            </a:endParaRPr>
          </a:p>
        </p:txBody>
      </p:sp>
      <p:sp>
        <p:nvSpPr>
          <p:cNvPr id="8" name="Google Shape;333;g58a3ee7669_0_24"/>
          <p:cNvSpPr txBox="1">
            <a:spLocks noGrp="1"/>
          </p:cNvSpPr>
          <p:nvPr>
            <p:ph type="ftr" idx="11"/>
          </p:nvPr>
        </p:nvSpPr>
        <p:spPr>
          <a:xfrm>
            <a:off x="5791200" y="4753551"/>
            <a:ext cx="28956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900" b="0" dirty="0">
                <a:solidFill>
                  <a:schemeClr val="tx1"/>
                </a:solidFill>
                <a:latin typeface="Arial"/>
                <a:ea typeface="Arial"/>
                <a:cs typeface="Arial"/>
                <a:sym typeface="Arial"/>
              </a:rPr>
              <a:t>Training on PSEA Toolkit</a:t>
            </a:r>
            <a:r>
              <a:rPr lang="en-US" sz="900" b="0" dirty="0">
                <a:solidFill>
                  <a:srgbClr val="7F7F7F"/>
                </a:solidFill>
                <a:latin typeface="Arial"/>
                <a:ea typeface="Arial"/>
                <a:cs typeface="Arial"/>
                <a:sym typeface="Arial"/>
              </a:rPr>
              <a:t>– </a:t>
            </a:r>
            <a:r>
              <a:rPr lang="en-US" sz="900" b="1" dirty="0">
                <a:solidFill>
                  <a:srgbClr val="2899FC"/>
                </a:solidFill>
                <a:latin typeface="Arial"/>
                <a:ea typeface="Arial"/>
                <a:cs typeface="Arial"/>
                <a:sym typeface="Arial"/>
              </a:rPr>
              <a:t>UNICEF</a:t>
            </a:r>
            <a:r>
              <a:rPr lang="en-US" sz="900" b="0" dirty="0">
                <a:solidFill>
                  <a:srgbClr val="2899FC"/>
                </a:solidFill>
                <a:latin typeface="Arial"/>
                <a:ea typeface="Arial"/>
                <a:cs typeface="Arial"/>
                <a:sym typeface="Arial"/>
              </a:rPr>
              <a:t> for every child</a:t>
            </a:r>
            <a:endParaRPr sz="900" b="0" dirty="0">
              <a:solidFill>
                <a:srgbClr val="2899FC"/>
              </a:solidFill>
              <a:latin typeface="Arial"/>
              <a:ea typeface="Arial"/>
              <a:cs typeface="Arial"/>
              <a:sym typeface="Arial"/>
            </a:endParaRPr>
          </a:p>
        </p:txBody>
      </p:sp>
    </p:spTree>
    <p:extLst>
      <p:ext uri="{BB962C8B-B14F-4D97-AF65-F5344CB8AC3E}">
        <p14:creationId xmlns:p14="http://schemas.microsoft.com/office/powerpoint/2010/main" val="30009937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0870CBD-023A-47A2-83A7-897269ACFB6F}"/>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4515" t="13157" r="5061" b="10930"/>
          <a:stretch/>
        </p:blipFill>
        <p:spPr>
          <a:xfrm>
            <a:off x="0" y="0"/>
            <a:ext cx="9198563" cy="5143500"/>
          </a:xfrm>
          <a:prstGeom prst="rect">
            <a:avLst/>
          </a:prstGeom>
        </p:spPr>
      </p:pic>
      <p:sp>
        <p:nvSpPr>
          <p:cNvPr id="2" name="TextBox 1">
            <a:extLst>
              <a:ext uri="{FF2B5EF4-FFF2-40B4-BE49-F238E27FC236}">
                <a16:creationId xmlns:a16="http://schemas.microsoft.com/office/drawing/2014/main" id="{B3EBD6CA-9A50-400F-B368-A6A92601BA07}"/>
              </a:ext>
            </a:extLst>
          </p:cNvPr>
          <p:cNvSpPr txBox="1"/>
          <p:nvPr/>
        </p:nvSpPr>
        <p:spPr>
          <a:xfrm>
            <a:off x="898432" y="1988833"/>
            <a:ext cx="7401697" cy="1338828"/>
          </a:xfrm>
          <a:prstGeom prst="rect">
            <a:avLst/>
          </a:prstGeom>
          <a:solidFill>
            <a:srgbClr val="0099FF"/>
          </a:solidFill>
          <a:effectLst/>
        </p:spPr>
        <p:txBody>
          <a:bodyPr wrap="square" rtlCol="0">
            <a:spAutoFit/>
          </a:bodyPr>
          <a:lstStyle/>
          <a:p>
            <a:pPr algn="ctr"/>
            <a:r>
              <a:rPr lang="ru-RU" sz="4050" b="1" dirty="0">
                <a:solidFill>
                  <a:schemeClr val="bg1"/>
                </a:solidFill>
                <a:latin typeface="Arial" charset="0"/>
                <a:ea typeface="Arial" charset="0"/>
                <a:cs typeface="Arial" charset="0"/>
              </a:rPr>
              <a:t>Спасибо за Ваше участие</a:t>
            </a:r>
            <a:r>
              <a:rPr lang="en-US" sz="4050" b="1" dirty="0">
                <a:solidFill>
                  <a:schemeClr val="bg1"/>
                </a:solidFill>
                <a:latin typeface="Arial" charset="0"/>
                <a:ea typeface="Arial" charset="0"/>
                <a:cs typeface="Arial" charset="0"/>
              </a:rPr>
              <a:t>!</a:t>
            </a:r>
          </a:p>
          <a:p>
            <a:pPr algn="ctr"/>
            <a:r>
              <a:rPr lang="ru-RU" sz="4050" b="1" dirty="0">
                <a:solidFill>
                  <a:schemeClr val="bg1"/>
                </a:solidFill>
                <a:latin typeface="Arial" charset="0"/>
                <a:ea typeface="Arial" charset="0"/>
                <a:cs typeface="Arial" charset="0"/>
              </a:rPr>
              <a:t>Вопросы</a:t>
            </a:r>
            <a:r>
              <a:rPr lang="en-US" sz="4050" b="1" dirty="0">
                <a:solidFill>
                  <a:schemeClr val="bg1"/>
                </a:solidFill>
                <a:latin typeface="Arial" charset="0"/>
                <a:ea typeface="Arial" charset="0"/>
                <a:cs typeface="Arial" charset="0"/>
              </a:rPr>
              <a:t>?</a:t>
            </a:r>
          </a:p>
        </p:txBody>
      </p:sp>
    </p:spTree>
    <p:extLst>
      <p:ext uri="{BB962C8B-B14F-4D97-AF65-F5344CB8AC3E}">
        <p14:creationId xmlns:p14="http://schemas.microsoft.com/office/powerpoint/2010/main" val="1264641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6"/>
          <p:cNvSpPr txBox="1"/>
          <p:nvPr/>
        </p:nvSpPr>
        <p:spPr>
          <a:xfrm>
            <a:off x="457200" y="205979"/>
            <a:ext cx="8229600" cy="8572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99FF"/>
              </a:buClr>
              <a:buSzPts val="3600"/>
              <a:buFont typeface="Arial"/>
              <a:buNone/>
            </a:pPr>
            <a:r>
              <a:rPr lang="ru-RU" sz="3600" dirty="0">
                <a:solidFill>
                  <a:schemeClr val="accent2"/>
                </a:solidFill>
              </a:rPr>
              <a:t>Цели обучения</a:t>
            </a:r>
            <a:endParaRPr sz="3600" dirty="0">
              <a:solidFill>
                <a:schemeClr val="accent2"/>
              </a:solidFill>
              <a:latin typeface="Arial"/>
              <a:ea typeface="Arial"/>
              <a:cs typeface="Arial"/>
              <a:sym typeface="Arial"/>
            </a:endParaRPr>
          </a:p>
        </p:txBody>
      </p:sp>
      <p:sp>
        <p:nvSpPr>
          <p:cNvPr id="109" name="Google Shape;109;p6"/>
          <p:cNvSpPr txBox="1"/>
          <p:nvPr/>
        </p:nvSpPr>
        <p:spPr>
          <a:xfrm>
            <a:off x="457200" y="1066614"/>
            <a:ext cx="8229601" cy="3686937"/>
          </a:xfrm>
          <a:prstGeom prst="rect">
            <a:avLst/>
          </a:prstGeom>
          <a:noFill/>
          <a:ln>
            <a:noFill/>
          </a:ln>
        </p:spPr>
        <p:txBody>
          <a:bodyPr spcFirstLastPara="1" wrap="square" lIns="91425" tIns="45700" rIns="91425" bIns="45700" anchor="t" anchorCtr="0">
            <a:noAutofit/>
          </a:bodyPr>
          <a:lstStyle/>
          <a:p>
            <a:pPr marL="342900" indent="-342900" hangingPunct="0">
              <a:lnSpc>
                <a:spcPct val="90000"/>
              </a:lnSpc>
              <a:spcAft>
                <a:spcPts val="600"/>
              </a:spcAft>
              <a:buFont typeface="Arial" charset="0"/>
              <a:buChar char="•"/>
            </a:pPr>
            <a:r>
              <a:rPr lang="ru-RU" sz="2000" dirty="0">
                <a:solidFill>
                  <a:schemeClr val="dk1"/>
                </a:solidFill>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0"/>
                  </a:ext>
                </a:extLst>
              </a:rPr>
              <a:t>Понять ожидания ЮНФПА для партнеров в отношении </a:t>
            </a:r>
            <a:r>
              <a:rPr lang="ru-RU" sz="2000" dirty="0">
                <a:solidFill>
                  <a:schemeClr val="dk1"/>
                </a:solidFill>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0"/>
                  </a:ext>
                </a:extLst>
              </a:rPr>
              <a:t>ЗСЭН</a:t>
            </a:r>
          </a:p>
          <a:p>
            <a:pPr marL="342900" indent="-342900" hangingPunct="0">
              <a:lnSpc>
                <a:spcPct val="90000"/>
              </a:lnSpc>
              <a:spcAft>
                <a:spcPts val="600"/>
              </a:spcAft>
              <a:buFont typeface="Arial" charset="0"/>
              <a:buChar char="•"/>
            </a:pPr>
            <a:r>
              <a:rPr lang="ru-RU" sz="2000" dirty="0"/>
              <a:t>Оценить сильные стороны организации и области,</a:t>
            </a:r>
            <a:r>
              <a:rPr lang="ru-RU" sz="2000" baseline="0" dirty="0"/>
              <a:t> требующие улучшения</a:t>
            </a:r>
            <a:r>
              <a:rPr lang="en-US" sz="2000" dirty="0"/>
              <a:t> </a:t>
            </a:r>
            <a:endParaRPr lang="ru-RU" sz="2000" dirty="0"/>
          </a:p>
          <a:p>
            <a:pPr marL="342900" indent="-342900" hangingPunct="0">
              <a:lnSpc>
                <a:spcPct val="90000"/>
              </a:lnSpc>
              <a:spcAft>
                <a:spcPts val="600"/>
              </a:spcAft>
              <a:buFont typeface="Arial" charset="0"/>
              <a:buChar char="•"/>
            </a:pPr>
            <a:r>
              <a:rPr lang="ru-RU" sz="2000" dirty="0"/>
              <a:t>Разработать стратегию</a:t>
            </a:r>
            <a:r>
              <a:rPr lang="ru-RU" sz="2000" baseline="0" dirty="0"/>
              <a:t> для устранения выявленных пробелов (если требуется)</a:t>
            </a:r>
            <a:endParaRPr lang="en-US" sz="2000" dirty="0"/>
          </a:p>
          <a:p>
            <a:pPr marL="342900" indent="-342900" hangingPunct="0">
              <a:lnSpc>
                <a:spcPct val="90000"/>
              </a:lnSpc>
              <a:spcAft>
                <a:spcPts val="600"/>
              </a:spcAft>
              <a:buFont typeface="Arial" charset="0"/>
              <a:buChar char="•"/>
            </a:pPr>
            <a:endParaRPr lang="en-US" sz="2400" dirty="0">
              <a:solidFill>
                <a:schemeClr val="dk1"/>
              </a:solidFill>
            </a:endParaRPr>
          </a:p>
          <a:p>
            <a:pPr marL="342900" marR="0" lvl="0" indent="-342900" algn="l" rtl="0">
              <a:lnSpc>
                <a:spcPct val="90000"/>
              </a:lnSpc>
              <a:spcBef>
                <a:spcPts val="0"/>
              </a:spcBef>
              <a:spcAft>
                <a:spcPts val="0"/>
              </a:spcAft>
              <a:buFont typeface="Arial" charset="0"/>
              <a:buChar char="•"/>
            </a:pPr>
            <a:endParaRPr sz="2400" dirty="0">
              <a:solidFill>
                <a:schemeClr val="dk1"/>
              </a:solidFill>
            </a:endParaRPr>
          </a:p>
          <a:p>
            <a:pPr marL="457200" marR="0" lvl="0" indent="-419100" algn="l" rtl="0">
              <a:lnSpc>
                <a:spcPct val="90000"/>
              </a:lnSpc>
              <a:spcBef>
                <a:spcPts val="0"/>
              </a:spcBef>
              <a:spcAft>
                <a:spcPts val="0"/>
              </a:spcAft>
              <a:buClr>
                <a:schemeClr val="dk1"/>
              </a:buClr>
              <a:buSzPts val="3000"/>
              <a:buChar char="•"/>
            </a:pPr>
            <a:endParaRPr lang="en-US" sz="2400" dirty="0">
              <a:solidFill>
                <a:schemeClr val="dk1"/>
              </a:solidFill>
            </a:endParaRPr>
          </a:p>
        </p:txBody>
      </p:sp>
      <p:sp>
        <p:nvSpPr>
          <p:cNvPr id="110" name="Google Shape;110;p6"/>
          <p:cNvSpPr txBox="1">
            <a:spLocks noGrp="1"/>
          </p:cNvSpPr>
          <p:nvPr>
            <p:ph type="sldNum" idx="12"/>
          </p:nvPr>
        </p:nvSpPr>
        <p:spPr>
          <a:xfrm>
            <a:off x="375790" y="4758315"/>
            <a:ext cx="2133600" cy="273844"/>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sz="900">
                <a:solidFill>
                  <a:srgbClr val="7F7F7F"/>
                </a:solidFill>
                <a:latin typeface="Calibri"/>
                <a:ea typeface="Calibri"/>
                <a:cs typeface="Calibri"/>
                <a:sym typeface="Calibri"/>
              </a:rPr>
              <a:t>4</a:t>
            </a:fld>
            <a:endParaRPr sz="900" dirty="0">
              <a:solidFill>
                <a:srgbClr val="7F7F7F"/>
              </a:solidFill>
              <a:latin typeface="Calibri"/>
              <a:ea typeface="Calibri"/>
              <a:cs typeface="Calibri"/>
              <a:sym typeface="Calibri"/>
            </a:endParaRPr>
          </a:p>
        </p:txBody>
      </p:sp>
      <p:sp>
        <p:nvSpPr>
          <p:cNvPr id="111" name="Google Shape;111;p6"/>
          <p:cNvSpPr/>
          <p:nvPr/>
        </p:nvSpPr>
        <p:spPr>
          <a:xfrm rot="-5400000">
            <a:off x="8195022" y="3659005"/>
            <a:ext cx="1697901" cy="200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dirty="0">
                <a:solidFill>
                  <a:schemeClr val="dk1"/>
                </a:solidFill>
                <a:latin typeface="Calibri"/>
                <a:ea typeface="Calibri"/>
                <a:cs typeface="Calibri"/>
                <a:sym typeface="Calibri"/>
              </a:rPr>
              <a:t>UN Photo/</a:t>
            </a:r>
            <a:r>
              <a:rPr lang="en-US" sz="700" dirty="0" err="1">
                <a:solidFill>
                  <a:schemeClr val="dk1"/>
                </a:solidFill>
                <a:latin typeface="Calibri"/>
                <a:ea typeface="Calibri"/>
                <a:cs typeface="Calibri"/>
                <a:sym typeface="Calibri"/>
              </a:rPr>
              <a:t>Nektarios</a:t>
            </a:r>
            <a:r>
              <a:rPr lang="en-US" sz="700" dirty="0">
                <a:solidFill>
                  <a:schemeClr val="dk1"/>
                </a:solidFill>
                <a:latin typeface="Calibri"/>
                <a:ea typeface="Calibri"/>
                <a:cs typeface="Calibri"/>
                <a:sym typeface="Calibri"/>
              </a:rPr>
              <a:t> </a:t>
            </a:r>
            <a:r>
              <a:rPr lang="en-US" sz="700" dirty="0" err="1">
                <a:solidFill>
                  <a:schemeClr val="dk1"/>
                </a:solidFill>
                <a:latin typeface="Calibri"/>
                <a:ea typeface="Calibri"/>
                <a:cs typeface="Calibri"/>
                <a:sym typeface="Calibri"/>
              </a:rPr>
              <a:t>Marcogiannis</a:t>
            </a:r>
            <a:endParaRPr sz="700" dirty="0">
              <a:solidFill>
                <a:schemeClr val="dk1"/>
              </a:solidFill>
              <a:latin typeface="Calibri"/>
              <a:ea typeface="Calibri"/>
              <a:cs typeface="Calibri"/>
              <a:sym typeface="Calibri"/>
            </a:endParaRPr>
          </a:p>
        </p:txBody>
      </p:sp>
      <p:pic>
        <p:nvPicPr>
          <p:cNvPr id="113" name="Google Shape;113;p6"/>
          <p:cNvPicPr preferRelativeResize="0"/>
          <p:nvPr/>
        </p:nvPicPr>
        <p:blipFill>
          <a:blip r:embed="rId3">
            <a:extLst>
              <a:ext uri="{28A0092B-C50C-407E-A947-70E740481C1C}">
                <a14:useLocalDpi xmlns:a14="http://schemas.microsoft.com/office/drawing/2010/main" val="0"/>
              </a:ext>
            </a:extLst>
          </a:blip>
          <a:stretch>
            <a:fillRect/>
          </a:stretch>
        </p:blipFill>
        <p:spPr>
          <a:xfrm>
            <a:off x="6432241" y="3048007"/>
            <a:ext cx="2511704" cy="1697901"/>
          </a:xfrm>
          <a:prstGeom prst="rect">
            <a:avLst/>
          </a:prstGeom>
          <a:noFill/>
          <a:ln>
            <a:noFill/>
          </a:ln>
        </p:spPr>
      </p:pic>
      <p:sp>
        <p:nvSpPr>
          <p:cNvPr id="8" name="Google Shape;333;g58a3ee7669_0_24"/>
          <p:cNvSpPr txBox="1">
            <a:spLocks noGrp="1"/>
          </p:cNvSpPr>
          <p:nvPr>
            <p:ph type="ftr" idx="11"/>
          </p:nvPr>
        </p:nvSpPr>
        <p:spPr>
          <a:xfrm>
            <a:off x="6805914" y="4841867"/>
            <a:ext cx="1880886" cy="18558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ru-RU" sz="900" b="0" dirty="0">
                <a:solidFill>
                  <a:schemeClr val="tx1"/>
                </a:solidFill>
                <a:latin typeface="Arial"/>
                <a:ea typeface="Arial"/>
                <a:cs typeface="Arial"/>
                <a:sym typeface="Arial"/>
              </a:rPr>
              <a:t>Обучение по </a:t>
            </a:r>
            <a:r>
              <a:rPr lang="ru-RU" dirty="0">
                <a:solidFill>
                  <a:schemeClr val="tx1"/>
                </a:solidFill>
                <a:latin typeface="Arial"/>
                <a:ea typeface="Arial"/>
                <a:cs typeface="Arial"/>
                <a:sym typeface="Arial"/>
              </a:rPr>
              <a:t>Оценке </a:t>
            </a:r>
            <a:r>
              <a:rPr lang="ru-RU" sz="900" b="0" dirty="0">
                <a:solidFill>
                  <a:schemeClr val="tx1"/>
                </a:solidFill>
                <a:latin typeface="Arial"/>
                <a:ea typeface="Arial"/>
                <a:cs typeface="Arial"/>
                <a:sym typeface="Arial"/>
              </a:rPr>
              <a:t>ЗСЭН</a:t>
            </a:r>
            <a:r>
              <a:rPr lang="en-US" sz="900" b="0" dirty="0">
                <a:solidFill>
                  <a:srgbClr val="7F7F7F"/>
                </a:solidFill>
                <a:latin typeface="Arial"/>
                <a:ea typeface="Arial"/>
                <a:cs typeface="Arial"/>
                <a:sym typeface="Arial"/>
              </a:rPr>
              <a:t>– </a:t>
            </a:r>
            <a:endParaRPr sz="900" b="0" dirty="0">
              <a:solidFill>
                <a:srgbClr val="2899FC"/>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t="-9000" b="-9000"/>
          </a:stretch>
        </a:blipFill>
        <a:effectLst/>
      </p:bgPr>
    </p:bg>
    <p:spTree>
      <p:nvGrpSpPr>
        <p:cNvPr id="1" name="Shape 97"/>
        <p:cNvGrpSpPr/>
        <p:nvPr/>
      </p:nvGrpSpPr>
      <p:grpSpPr>
        <a:xfrm>
          <a:off x="0" y="0"/>
          <a:ext cx="0" cy="0"/>
          <a:chOff x="0" y="0"/>
          <a:chExt cx="0" cy="0"/>
        </a:xfrm>
      </p:grpSpPr>
      <p:sp>
        <p:nvSpPr>
          <p:cNvPr id="99" name="Google Shape;99;p8"/>
          <p:cNvSpPr txBox="1"/>
          <p:nvPr/>
        </p:nvSpPr>
        <p:spPr>
          <a:xfrm>
            <a:off x="457200" y="1777275"/>
            <a:ext cx="5852160" cy="230858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3600"/>
              <a:buFont typeface="Arial"/>
              <a:buNone/>
            </a:pPr>
            <a:r>
              <a:rPr lang="en-GB" sz="3600" dirty="0">
                <a:solidFill>
                  <a:schemeClr val="tx1"/>
                </a:solidFill>
              </a:rPr>
              <a:t>C</a:t>
            </a:r>
            <a:r>
              <a:rPr lang="ru-RU" sz="3600" dirty="0" err="1">
                <a:solidFill>
                  <a:schemeClr val="tx1"/>
                </a:solidFill>
              </a:rPr>
              <a:t>ессия</a:t>
            </a:r>
            <a:r>
              <a:rPr lang="en-US" sz="3600" dirty="0">
                <a:solidFill>
                  <a:schemeClr val="tx1"/>
                </a:solidFill>
              </a:rPr>
              <a:t> 1:</a:t>
            </a:r>
          </a:p>
          <a:p>
            <a:pPr marL="0" marR="0" lvl="0" indent="0" algn="l" rtl="0">
              <a:lnSpc>
                <a:spcPct val="90000"/>
              </a:lnSpc>
              <a:spcBef>
                <a:spcPts val="0"/>
              </a:spcBef>
              <a:spcAft>
                <a:spcPts val="0"/>
              </a:spcAft>
              <a:buClr>
                <a:schemeClr val="lt1"/>
              </a:buClr>
              <a:buSzPts val="3600"/>
              <a:buFont typeface="Arial"/>
              <a:buNone/>
            </a:pPr>
            <a:r>
              <a:rPr lang="ru-RU" sz="3600" dirty="0">
                <a:solidFill>
                  <a:schemeClr val="tx1"/>
                </a:solidFill>
              </a:rPr>
              <a:t>Что такое сексуальная эксплуатация и надругательства?</a:t>
            </a:r>
            <a:endParaRPr sz="3600" dirty="0">
              <a:solidFill>
                <a:schemeClr val="tx1"/>
              </a:solidFill>
            </a:endParaRPr>
          </a:p>
          <a:p>
            <a:pPr marL="0" marR="0" lvl="0" indent="0" algn="l" rtl="0">
              <a:lnSpc>
                <a:spcPct val="90000"/>
              </a:lnSpc>
              <a:spcBef>
                <a:spcPts val="0"/>
              </a:spcBef>
              <a:spcAft>
                <a:spcPts val="0"/>
              </a:spcAft>
              <a:buClr>
                <a:schemeClr val="lt1"/>
              </a:buClr>
              <a:buSzPts val="3600"/>
              <a:buFont typeface="Arial"/>
              <a:buNone/>
            </a:pPr>
            <a:endParaRPr sz="2400" dirty="0">
              <a:solidFill>
                <a:schemeClr val="tx1"/>
              </a:solidFill>
            </a:endParaRPr>
          </a:p>
        </p:txBody>
      </p:sp>
      <p:sp>
        <p:nvSpPr>
          <p:cNvPr id="100" name="Google Shape;100;p8"/>
          <p:cNvSpPr txBox="1">
            <a:spLocks noGrp="1"/>
          </p:cNvSpPr>
          <p:nvPr>
            <p:ph type="sldNum" idx="12"/>
          </p:nvPr>
        </p:nvSpPr>
        <p:spPr>
          <a:xfrm>
            <a:off x="375790" y="4758315"/>
            <a:ext cx="2133600" cy="273844"/>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sz="900">
                <a:solidFill>
                  <a:schemeClr val="lt1"/>
                </a:solidFill>
                <a:latin typeface="Calibri"/>
                <a:ea typeface="Calibri"/>
                <a:cs typeface="Calibri"/>
                <a:sym typeface="Calibri"/>
              </a:rPr>
              <a:t>5</a:t>
            </a:fld>
            <a:endParaRPr sz="900">
              <a:solidFill>
                <a:schemeClr val="lt1"/>
              </a:solidFill>
              <a:latin typeface="Calibri"/>
              <a:ea typeface="Calibri"/>
              <a:cs typeface="Calibri"/>
              <a:sym typeface="Calibri"/>
            </a:endParaRPr>
          </a:p>
        </p:txBody>
      </p:sp>
      <p:sp>
        <p:nvSpPr>
          <p:cNvPr id="8" name="Google Shape;333;g58a3ee7669_0_24">
            <a:extLst>
              <a:ext uri="{FF2B5EF4-FFF2-40B4-BE49-F238E27FC236}">
                <a16:creationId xmlns:a16="http://schemas.microsoft.com/office/drawing/2014/main" id="{F943127A-933C-46A7-BEA8-1CD33F8B8610}"/>
              </a:ext>
            </a:extLst>
          </p:cNvPr>
          <p:cNvSpPr txBox="1">
            <a:spLocks noGrp="1"/>
          </p:cNvSpPr>
          <p:nvPr>
            <p:ph type="ftr" idx="11"/>
          </p:nvPr>
        </p:nvSpPr>
        <p:spPr>
          <a:xfrm>
            <a:off x="6805914" y="4841867"/>
            <a:ext cx="1880886" cy="18558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ru-RU" sz="900" b="0" dirty="0">
                <a:solidFill>
                  <a:schemeClr val="tx1"/>
                </a:solidFill>
                <a:latin typeface="Arial"/>
                <a:ea typeface="Arial"/>
                <a:cs typeface="Arial"/>
                <a:sym typeface="Arial"/>
              </a:rPr>
              <a:t>Обучение по </a:t>
            </a:r>
            <a:r>
              <a:rPr lang="ru-RU" dirty="0">
                <a:solidFill>
                  <a:schemeClr val="tx1"/>
                </a:solidFill>
                <a:latin typeface="Arial"/>
                <a:ea typeface="Arial"/>
                <a:cs typeface="Arial"/>
                <a:sym typeface="Arial"/>
              </a:rPr>
              <a:t>Оценке </a:t>
            </a:r>
            <a:r>
              <a:rPr lang="ru-RU" sz="900" b="0" dirty="0">
                <a:solidFill>
                  <a:schemeClr val="tx1"/>
                </a:solidFill>
                <a:latin typeface="Arial"/>
                <a:ea typeface="Arial"/>
                <a:cs typeface="Arial"/>
                <a:sym typeface="Arial"/>
              </a:rPr>
              <a:t>ЗСЭН</a:t>
            </a:r>
            <a:r>
              <a:rPr lang="en-US" sz="900" b="0" dirty="0">
                <a:solidFill>
                  <a:srgbClr val="7F7F7F"/>
                </a:solidFill>
                <a:latin typeface="Arial"/>
                <a:ea typeface="Arial"/>
                <a:cs typeface="Arial"/>
                <a:sym typeface="Arial"/>
              </a:rPr>
              <a:t> </a:t>
            </a:r>
            <a:endParaRPr sz="900" b="0" dirty="0">
              <a:solidFill>
                <a:srgbClr val="2899FC"/>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5aded743d9_1_8"/>
          <p:cNvSpPr txBox="1"/>
          <p:nvPr/>
        </p:nvSpPr>
        <p:spPr>
          <a:xfrm>
            <a:off x="685800" y="380092"/>
            <a:ext cx="8229600" cy="493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99FF"/>
              </a:buClr>
              <a:buSzPts val="3600"/>
              <a:buFont typeface="Arial"/>
              <a:buNone/>
            </a:pPr>
            <a:endParaRPr sz="3000" dirty="0">
              <a:solidFill>
                <a:srgbClr val="0099FF"/>
              </a:solidFill>
            </a:endParaRPr>
          </a:p>
        </p:txBody>
      </p:sp>
      <p:sp>
        <p:nvSpPr>
          <p:cNvPr id="160" name="Google Shape;160;g5aded743d9_1_8"/>
          <p:cNvSpPr txBox="1">
            <a:spLocks noGrp="1"/>
          </p:cNvSpPr>
          <p:nvPr>
            <p:ph type="sldNum" idx="12"/>
          </p:nvPr>
        </p:nvSpPr>
        <p:spPr>
          <a:xfrm>
            <a:off x="375790" y="4758315"/>
            <a:ext cx="2133600" cy="273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sz="900">
                <a:solidFill>
                  <a:srgbClr val="7F7F7F"/>
                </a:solidFill>
                <a:latin typeface="Calibri"/>
                <a:ea typeface="Calibri"/>
                <a:cs typeface="Calibri"/>
                <a:sym typeface="Calibri"/>
              </a:rPr>
              <a:t>6</a:t>
            </a:fld>
            <a:endParaRPr sz="900">
              <a:solidFill>
                <a:srgbClr val="7F7F7F"/>
              </a:solidFill>
              <a:latin typeface="Calibri"/>
              <a:ea typeface="Calibri"/>
              <a:cs typeface="Calibri"/>
              <a:sym typeface="Calibri"/>
            </a:endParaRPr>
          </a:p>
        </p:txBody>
      </p:sp>
      <p:sp>
        <p:nvSpPr>
          <p:cNvPr id="162" name="Google Shape;162;g5aded743d9_1_8"/>
          <p:cNvSpPr txBox="1"/>
          <p:nvPr/>
        </p:nvSpPr>
        <p:spPr>
          <a:xfrm>
            <a:off x="659674" y="1584874"/>
            <a:ext cx="7824651" cy="1418167"/>
          </a:xfrm>
          <a:prstGeom prst="rect">
            <a:avLst/>
          </a:prstGeom>
          <a:noFill/>
          <a:ln>
            <a:noFill/>
          </a:ln>
        </p:spPr>
        <p:txBody>
          <a:bodyPr spcFirstLastPara="1" wrap="square" lIns="91425" tIns="45700" rIns="91425" bIns="45700" anchor="t" anchorCtr="0">
            <a:noAutofit/>
          </a:bodyPr>
          <a:lstStyle/>
          <a:p>
            <a:pPr marL="0" lvl="0" indent="0" algn="ctr" rtl="0">
              <a:lnSpc>
                <a:spcPct val="130000"/>
              </a:lnSpc>
              <a:spcBef>
                <a:spcPts val="0"/>
              </a:spcBef>
              <a:spcAft>
                <a:spcPts val="0"/>
              </a:spcAft>
              <a:buNone/>
            </a:pPr>
            <a:r>
              <a:rPr lang="kk-KZ" sz="4000" b="1" dirty="0">
                <a:solidFill>
                  <a:schemeClr val="accent2"/>
                </a:solidFill>
              </a:rPr>
              <a:t>Результаты </a:t>
            </a:r>
            <a:r>
              <a:rPr lang="ru-RU" sz="4000" b="1" dirty="0">
                <a:solidFill>
                  <a:schemeClr val="accent2"/>
                </a:solidFill>
              </a:rPr>
              <a:t>опроса</a:t>
            </a:r>
          </a:p>
          <a:p>
            <a:pPr marL="0" lvl="0" indent="0" algn="ctr" rtl="0">
              <a:lnSpc>
                <a:spcPct val="130000"/>
              </a:lnSpc>
              <a:spcBef>
                <a:spcPts val="0"/>
              </a:spcBef>
              <a:spcAft>
                <a:spcPts val="0"/>
              </a:spcAft>
              <a:buNone/>
            </a:pPr>
            <a:r>
              <a:rPr lang="en-US" sz="1800" b="1" dirty="0">
                <a:solidFill>
                  <a:schemeClr val="accent2"/>
                </a:solidFill>
              </a:rPr>
              <a:t>https://docs.google.com/forms/d/1tUIDjwPIH22NwUvETr2fB0JjycJlTWyTpOg29jOCjj4/edit</a:t>
            </a:r>
            <a:endParaRPr sz="1800" b="1" dirty="0">
              <a:solidFill>
                <a:schemeClr val="accent2"/>
              </a:solidFill>
            </a:endParaRPr>
          </a:p>
        </p:txBody>
      </p:sp>
    </p:spTree>
    <p:extLst>
      <p:ext uri="{BB962C8B-B14F-4D97-AF65-F5344CB8AC3E}">
        <p14:creationId xmlns:p14="http://schemas.microsoft.com/office/powerpoint/2010/main" val="667454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91655-6B46-4ECE-8F19-2EE182AFFE3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A1928D1D-D7B0-4D5A-969B-BCC2F7540D27}"/>
              </a:ext>
            </a:extLst>
          </p:cNvPr>
          <p:cNvSpPr>
            <a:spLocks noGrp="1"/>
          </p:cNvSpPr>
          <p:nvPr>
            <p:ph type="subTitle" idx="1"/>
          </p:nvPr>
        </p:nvSpPr>
        <p:spPr/>
        <p:txBody>
          <a:bodyPr/>
          <a:lstStyle/>
          <a:p>
            <a:endParaRPr lang="en-US"/>
          </a:p>
        </p:txBody>
      </p:sp>
      <p:pic>
        <p:nvPicPr>
          <p:cNvPr id="6" name="Picture 5" descr="Chart, bar chart&#10;&#10;Description automatically generated">
            <a:extLst>
              <a:ext uri="{FF2B5EF4-FFF2-40B4-BE49-F238E27FC236}">
                <a16:creationId xmlns:a16="http://schemas.microsoft.com/office/drawing/2014/main" id="{38EC1F88-AA4E-451D-96A4-07CF73EC00C1}"/>
              </a:ext>
            </a:extLst>
          </p:cNvPr>
          <p:cNvPicPr>
            <a:picLocks noChangeAspect="1"/>
          </p:cNvPicPr>
          <p:nvPr/>
        </p:nvPicPr>
        <p:blipFill>
          <a:blip r:embed="rId3"/>
          <a:stretch>
            <a:fillRect/>
          </a:stretch>
        </p:blipFill>
        <p:spPr>
          <a:xfrm>
            <a:off x="243248" y="482600"/>
            <a:ext cx="8354652" cy="4032136"/>
          </a:xfrm>
          <a:prstGeom prst="rect">
            <a:avLst/>
          </a:prstGeom>
        </p:spPr>
      </p:pic>
    </p:spTree>
    <p:extLst>
      <p:ext uri="{BB962C8B-B14F-4D97-AF65-F5344CB8AC3E}">
        <p14:creationId xmlns:p14="http://schemas.microsoft.com/office/powerpoint/2010/main" val="7968937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108;p6">
            <a:extLst>
              <a:ext uri="{FF2B5EF4-FFF2-40B4-BE49-F238E27FC236}">
                <a16:creationId xmlns:a16="http://schemas.microsoft.com/office/drawing/2014/main" id="{929EB012-B281-4223-B005-7599D4B890FE}"/>
              </a:ext>
            </a:extLst>
          </p:cNvPr>
          <p:cNvSpPr txBox="1"/>
          <p:nvPr/>
        </p:nvSpPr>
        <p:spPr>
          <a:xfrm>
            <a:off x="457200" y="128449"/>
            <a:ext cx="8229600" cy="61353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99FF"/>
              </a:buClr>
              <a:buSzPts val="3600"/>
              <a:buFont typeface="Arial"/>
              <a:buNone/>
            </a:pPr>
            <a:r>
              <a:rPr lang="ru-RU" sz="3600" dirty="0">
                <a:solidFill>
                  <a:schemeClr val="accent2"/>
                </a:solidFill>
              </a:rPr>
              <a:t>Каковы последствия СЭН?</a:t>
            </a:r>
            <a:endParaRPr lang="ru-RU" sz="3600" dirty="0">
              <a:solidFill>
                <a:schemeClr val="accent2"/>
              </a:solidFill>
              <a:latin typeface="Arial"/>
              <a:ea typeface="Arial"/>
              <a:cs typeface="Arial"/>
              <a:sym typeface="Arial"/>
            </a:endParaRPr>
          </a:p>
          <a:p>
            <a:pPr marL="0" marR="0" lvl="0" indent="0" algn="l" rtl="0">
              <a:lnSpc>
                <a:spcPct val="90000"/>
              </a:lnSpc>
              <a:spcBef>
                <a:spcPts val="0"/>
              </a:spcBef>
              <a:spcAft>
                <a:spcPts val="0"/>
              </a:spcAft>
              <a:buClr>
                <a:srgbClr val="0099FF"/>
              </a:buClr>
              <a:buSzPts val="3600"/>
              <a:buFont typeface="Arial"/>
              <a:buNone/>
            </a:pPr>
            <a:r>
              <a:rPr lang="ru-RU" sz="1800" dirty="0">
                <a:solidFill>
                  <a:schemeClr val="tx1"/>
                </a:solidFill>
                <a:highlight>
                  <a:srgbClr val="00FFFF"/>
                </a:highlight>
                <a:latin typeface="Arial"/>
                <a:ea typeface="Arial"/>
                <a:cs typeface="Arial"/>
                <a:sym typeface="Arial"/>
              </a:rPr>
              <a:t>Напишите на экране </a:t>
            </a:r>
            <a:r>
              <a:rPr lang="en-US" sz="1800" b="1" dirty="0">
                <a:solidFill>
                  <a:schemeClr val="tx1"/>
                </a:solidFill>
                <a:highlight>
                  <a:srgbClr val="00FFFF"/>
                </a:highlight>
                <a:latin typeface="Arial"/>
                <a:ea typeface="Arial"/>
                <a:cs typeface="Arial"/>
                <a:sym typeface="Arial"/>
              </a:rPr>
              <a:t>(</a:t>
            </a:r>
            <a:r>
              <a:rPr lang="ru-RU" sz="1800" b="1" dirty="0">
                <a:solidFill>
                  <a:schemeClr val="tx1"/>
                </a:solidFill>
                <a:highlight>
                  <a:srgbClr val="00FFFF"/>
                </a:highlight>
                <a:latin typeface="Arial"/>
                <a:ea typeface="Arial"/>
                <a:cs typeface="Arial"/>
                <a:sym typeface="Arial"/>
              </a:rPr>
              <a:t>Выберите вверху </a:t>
            </a:r>
            <a:r>
              <a:rPr lang="en-US" sz="1800" b="1" dirty="0">
                <a:solidFill>
                  <a:schemeClr val="tx1"/>
                </a:solidFill>
                <a:highlight>
                  <a:srgbClr val="00FFFF"/>
                </a:highlight>
                <a:latin typeface="Arial"/>
                <a:ea typeface="Arial"/>
                <a:cs typeface="Arial"/>
                <a:sym typeface="Arial"/>
              </a:rPr>
              <a:t>View options + Annotate + Text)</a:t>
            </a:r>
            <a:r>
              <a:rPr lang="en-US" sz="1800" dirty="0">
                <a:solidFill>
                  <a:srgbClr val="0070C0"/>
                </a:solidFill>
                <a:highlight>
                  <a:srgbClr val="00FFFF"/>
                </a:highlight>
                <a:latin typeface="Arial"/>
                <a:ea typeface="Arial"/>
                <a:cs typeface="Arial"/>
                <a:sym typeface="Arial"/>
              </a:rPr>
              <a:t> </a:t>
            </a:r>
          </a:p>
          <a:p>
            <a:pPr marL="0" marR="0" lvl="0" indent="0" algn="l" rtl="0">
              <a:lnSpc>
                <a:spcPct val="90000"/>
              </a:lnSpc>
              <a:spcBef>
                <a:spcPts val="0"/>
              </a:spcBef>
              <a:spcAft>
                <a:spcPts val="0"/>
              </a:spcAft>
              <a:buClr>
                <a:srgbClr val="0099FF"/>
              </a:buClr>
              <a:buSzPts val="3600"/>
              <a:buFont typeface="Arial"/>
              <a:buNone/>
            </a:pPr>
            <a:r>
              <a:rPr lang="ru-RU" sz="1800" dirty="0">
                <a:solidFill>
                  <a:srgbClr val="0070C0"/>
                </a:solidFill>
                <a:highlight>
                  <a:srgbClr val="FFFF00"/>
                </a:highlight>
                <a:latin typeface="Arial"/>
                <a:ea typeface="Arial"/>
                <a:cs typeface="Arial"/>
                <a:sym typeface="Arial"/>
              </a:rPr>
              <a:t>Или в чате</a:t>
            </a:r>
            <a:endParaRPr sz="1800" dirty="0">
              <a:solidFill>
                <a:srgbClr val="0070C0"/>
              </a:solidFill>
              <a:highlight>
                <a:srgbClr val="FFFF00"/>
              </a:highlight>
              <a:latin typeface="Arial"/>
              <a:ea typeface="Arial"/>
              <a:cs typeface="Arial"/>
              <a:sym typeface="Arial"/>
            </a:endParaRPr>
          </a:p>
        </p:txBody>
      </p:sp>
      <p:graphicFrame>
        <p:nvGraphicFramePr>
          <p:cNvPr id="2" name="Table 3">
            <a:extLst>
              <a:ext uri="{FF2B5EF4-FFF2-40B4-BE49-F238E27FC236}">
                <a16:creationId xmlns:a16="http://schemas.microsoft.com/office/drawing/2014/main" id="{18DE93FC-1EC3-4FFB-9DFC-6B6E3E54FD8F}"/>
              </a:ext>
            </a:extLst>
          </p:cNvPr>
          <p:cNvGraphicFramePr>
            <a:graphicFrameLocks noGrp="1"/>
          </p:cNvGraphicFramePr>
          <p:nvPr>
            <p:extLst>
              <p:ext uri="{D42A27DB-BD31-4B8C-83A1-F6EECF244321}">
                <p14:modId xmlns:p14="http://schemas.microsoft.com/office/powerpoint/2010/main" val="3617760908"/>
              </p:ext>
            </p:extLst>
          </p:nvPr>
        </p:nvGraphicFramePr>
        <p:xfrm>
          <a:off x="551563" y="1190445"/>
          <a:ext cx="8342895" cy="3836337"/>
        </p:xfrm>
        <a:graphic>
          <a:graphicData uri="http://schemas.openxmlformats.org/drawingml/2006/table">
            <a:tbl>
              <a:tblPr firstRow="1" bandRow="1">
                <a:tableStyleId>{14DA81DF-ECE7-4D6F-9EFD-F38C0590C641}</a:tableStyleId>
              </a:tblPr>
              <a:tblGrid>
                <a:gridCol w="2520066">
                  <a:extLst>
                    <a:ext uri="{9D8B030D-6E8A-4147-A177-3AD203B41FA5}">
                      <a16:colId xmlns:a16="http://schemas.microsoft.com/office/drawing/2014/main" val="2489281499"/>
                    </a:ext>
                  </a:extLst>
                </a:gridCol>
                <a:gridCol w="5822829">
                  <a:extLst>
                    <a:ext uri="{9D8B030D-6E8A-4147-A177-3AD203B41FA5}">
                      <a16:colId xmlns:a16="http://schemas.microsoft.com/office/drawing/2014/main" val="916574867"/>
                    </a:ext>
                  </a:extLst>
                </a:gridCol>
              </a:tblGrid>
              <a:tr h="804469">
                <a:tc>
                  <a:txBody>
                    <a:bodyPr/>
                    <a:lstStyle/>
                    <a:p>
                      <a:pPr marL="0" lvl="1" indent="0" algn="l" rtl="0">
                        <a:spcBef>
                          <a:spcPts val="0"/>
                        </a:spcBef>
                        <a:spcAft>
                          <a:spcPts val="0"/>
                        </a:spcAft>
                        <a:buSzPts val="1400"/>
                        <a:buFont typeface="+mj-lt"/>
                        <a:buNone/>
                      </a:pPr>
                      <a:r>
                        <a:rPr lang="ru-RU" sz="1400" dirty="0"/>
                        <a:t>Группа </a:t>
                      </a:r>
                      <a:r>
                        <a:rPr lang="en-US" sz="1400" dirty="0"/>
                        <a:t>1: </a:t>
                      </a:r>
                      <a:r>
                        <a:rPr lang="ru-RU" sz="1400" dirty="0"/>
                        <a:t>Для лиц, переживших СЭН?</a:t>
                      </a:r>
                      <a:endParaRPr lang="en-US" sz="1400" dirty="0"/>
                    </a:p>
                    <a:p>
                      <a:endParaRPr lang="en-US" sz="1400" dirty="0"/>
                    </a:p>
                  </a:txBody>
                  <a:tcPr/>
                </a:tc>
                <a:tc>
                  <a:txBody>
                    <a:bodyPr/>
                    <a:lstStyle/>
                    <a:p>
                      <a:endParaRPr lang="en-US" dirty="0"/>
                    </a:p>
                  </a:txBody>
                  <a:tcPr/>
                </a:tc>
                <a:extLst>
                  <a:ext uri="{0D108BD9-81ED-4DB2-BD59-A6C34878D82A}">
                    <a16:rowId xmlns:a16="http://schemas.microsoft.com/office/drawing/2014/main" val="1594480288"/>
                  </a:ext>
                </a:extLst>
              </a:tr>
              <a:tr h="78441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ru-RU" sz="1400" dirty="0"/>
                        <a:t>Группа </a:t>
                      </a:r>
                      <a:r>
                        <a:rPr lang="en-US" sz="1400" dirty="0"/>
                        <a:t>2: </a:t>
                      </a:r>
                      <a:r>
                        <a:rPr lang="ru-RU" sz="1400" dirty="0"/>
                        <a:t>Для сообществ?</a:t>
                      </a:r>
                      <a:endParaRPr lang="en-US" sz="1400" dirty="0"/>
                    </a:p>
                  </a:txBody>
                  <a:tcPr/>
                </a:tc>
                <a:tc>
                  <a:txBody>
                    <a:bodyPr/>
                    <a:lstStyle/>
                    <a:p>
                      <a:endParaRPr lang="en-US" dirty="0"/>
                    </a:p>
                  </a:txBody>
                  <a:tcPr/>
                </a:tc>
                <a:extLst>
                  <a:ext uri="{0D108BD9-81ED-4DB2-BD59-A6C34878D82A}">
                    <a16:rowId xmlns:a16="http://schemas.microsoft.com/office/drawing/2014/main" val="3319226547"/>
                  </a:ext>
                </a:extLst>
              </a:tr>
              <a:tr h="71978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ru-RU" sz="1400" dirty="0"/>
                        <a:t>Группа</a:t>
                      </a:r>
                      <a:r>
                        <a:rPr lang="en-US" sz="1400" dirty="0"/>
                        <a:t> 3: </a:t>
                      </a:r>
                      <a:r>
                        <a:rPr lang="ru-RU" sz="1400" dirty="0"/>
                        <a:t>Для Вашей организации?</a:t>
                      </a:r>
                      <a:endParaRPr lang="en-US" sz="1400" dirty="0"/>
                    </a:p>
                    <a:p>
                      <a:endParaRPr lang="en-US" sz="1400" dirty="0"/>
                    </a:p>
                  </a:txBody>
                  <a:tcPr/>
                </a:tc>
                <a:tc>
                  <a:txBody>
                    <a:bodyPr/>
                    <a:lstStyle/>
                    <a:p>
                      <a:endParaRPr lang="en-US" dirty="0"/>
                    </a:p>
                  </a:txBody>
                  <a:tcPr/>
                </a:tc>
                <a:extLst>
                  <a:ext uri="{0D108BD9-81ED-4DB2-BD59-A6C34878D82A}">
                    <a16:rowId xmlns:a16="http://schemas.microsoft.com/office/drawing/2014/main" val="1072080238"/>
                  </a:ext>
                </a:extLst>
              </a:tr>
              <a:tr h="78441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ru-RU" sz="1400" dirty="0"/>
                        <a:t>Группа</a:t>
                      </a:r>
                      <a:r>
                        <a:rPr lang="en-US" sz="1400" dirty="0"/>
                        <a:t> 4: </a:t>
                      </a:r>
                      <a:r>
                        <a:rPr lang="ru-RU" sz="1400" dirty="0"/>
                        <a:t>Для всего сектора помощи?</a:t>
                      </a:r>
                      <a:endParaRPr lang="en-US" sz="1400" dirty="0"/>
                    </a:p>
                    <a:p>
                      <a:endParaRPr lang="en-US" sz="1400" dirty="0"/>
                    </a:p>
                  </a:txBody>
                  <a:tcPr/>
                </a:tc>
                <a:tc>
                  <a:txBody>
                    <a:bodyPr/>
                    <a:lstStyle/>
                    <a:p>
                      <a:endParaRPr lang="en-US" dirty="0"/>
                    </a:p>
                  </a:txBody>
                  <a:tcPr/>
                </a:tc>
                <a:extLst>
                  <a:ext uri="{0D108BD9-81ED-4DB2-BD59-A6C34878D82A}">
                    <a16:rowId xmlns:a16="http://schemas.microsoft.com/office/drawing/2014/main" val="391143223"/>
                  </a:ext>
                </a:extLst>
              </a:tr>
              <a:tr h="719789">
                <a:tc>
                  <a:txBody>
                    <a:bodyPr/>
                    <a:lstStyle/>
                    <a:p>
                      <a:pPr marL="0" lvl="1" indent="0" algn="l" rtl="0">
                        <a:spcBef>
                          <a:spcPts val="0"/>
                        </a:spcBef>
                        <a:spcAft>
                          <a:spcPts val="0"/>
                        </a:spcAft>
                        <a:buSzPts val="1400"/>
                        <a:buFont typeface="+mj-lt"/>
                        <a:buNone/>
                      </a:pPr>
                      <a:r>
                        <a:rPr lang="ru-RU" sz="1400" dirty="0"/>
                        <a:t>Группа </a:t>
                      </a:r>
                      <a:r>
                        <a:rPr lang="en-US" sz="1400" dirty="0"/>
                        <a:t>5: </a:t>
                      </a:r>
                      <a:r>
                        <a:rPr lang="ru-RU" sz="1400" dirty="0"/>
                        <a:t>Для Вас лично, как сотрудника? </a:t>
                      </a:r>
                    </a:p>
                    <a:p>
                      <a:endParaRPr lang="en-US" sz="1400" dirty="0"/>
                    </a:p>
                  </a:txBody>
                  <a:tcPr/>
                </a:tc>
                <a:tc>
                  <a:txBody>
                    <a:bodyPr/>
                    <a:lstStyle/>
                    <a:p>
                      <a:endParaRPr lang="en-US" dirty="0"/>
                    </a:p>
                  </a:txBody>
                  <a:tcPr/>
                </a:tc>
                <a:extLst>
                  <a:ext uri="{0D108BD9-81ED-4DB2-BD59-A6C34878D82A}">
                    <a16:rowId xmlns:a16="http://schemas.microsoft.com/office/drawing/2014/main" val="3072909280"/>
                  </a:ext>
                </a:extLst>
              </a:tr>
            </a:tbl>
          </a:graphicData>
        </a:graphic>
      </p:graphicFrame>
    </p:spTree>
    <p:extLst>
      <p:ext uri="{BB962C8B-B14F-4D97-AF65-F5344CB8AC3E}">
        <p14:creationId xmlns:p14="http://schemas.microsoft.com/office/powerpoint/2010/main" val="2626256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4"/>
          <p:cNvSpPr txBox="1"/>
          <p:nvPr/>
        </p:nvSpPr>
        <p:spPr>
          <a:xfrm>
            <a:off x="457200" y="205979"/>
            <a:ext cx="8229600" cy="8572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99FF"/>
              </a:buClr>
              <a:buSzPts val="3600"/>
              <a:buFont typeface="Arial"/>
              <a:buNone/>
            </a:pPr>
            <a:r>
              <a:rPr lang="ru-RU" sz="3600" dirty="0">
                <a:solidFill>
                  <a:schemeClr val="accent2"/>
                </a:solidFill>
              </a:rPr>
              <a:t>Определения</a:t>
            </a:r>
            <a:endParaRPr sz="3600" dirty="0">
              <a:solidFill>
                <a:schemeClr val="accent2"/>
              </a:solidFill>
              <a:latin typeface="Arial"/>
              <a:ea typeface="Arial"/>
              <a:cs typeface="Arial"/>
              <a:sym typeface="Arial"/>
            </a:endParaRPr>
          </a:p>
        </p:txBody>
      </p:sp>
      <p:sp>
        <p:nvSpPr>
          <p:cNvPr id="119" name="Google Shape;119;p4"/>
          <p:cNvSpPr txBox="1">
            <a:spLocks noGrp="1"/>
          </p:cNvSpPr>
          <p:nvPr>
            <p:ph type="sldNum" idx="12"/>
          </p:nvPr>
        </p:nvSpPr>
        <p:spPr>
          <a:xfrm>
            <a:off x="375790" y="4758315"/>
            <a:ext cx="2133600" cy="273844"/>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sz="900">
                <a:solidFill>
                  <a:srgbClr val="7F7F7F"/>
                </a:solidFill>
                <a:latin typeface="Calibri"/>
                <a:ea typeface="Calibri"/>
                <a:cs typeface="Calibri"/>
                <a:sym typeface="Calibri"/>
              </a:rPr>
              <a:t>9</a:t>
            </a:fld>
            <a:endParaRPr sz="900">
              <a:solidFill>
                <a:srgbClr val="7F7F7F"/>
              </a:solidFill>
              <a:latin typeface="Calibri"/>
              <a:ea typeface="Calibri"/>
              <a:cs typeface="Calibri"/>
              <a:sym typeface="Calibri"/>
            </a:endParaRPr>
          </a:p>
        </p:txBody>
      </p:sp>
      <p:sp>
        <p:nvSpPr>
          <p:cNvPr id="8" name="Google Shape;162;g5aded743d9_1_8"/>
          <p:cNvSpPr txBox="1"/>
          <p:nvPr/>
        </p:nvSpPr>
        <p:spPr>
          <a:xfrm>
            <a:off x="375790" y="939403"/>
            <a:ext cx="7824651" cy="4392847"/>
          </a:xfrm>
          <a:prstGeom prst="rect">
            <a:avLst/>
          </a:prstGeom>
          <a:noFill/>
          <a:ln>
            <a:noFill/>
          </a:ln>
        </p:spPr>
        <p:txBody>
          <a:bodyPr spcFirstLastPara="1" wrap="square" lIns="91425" tIns="45700" rIns="91425" bIns="45700" anchor="t" anchorCtr="0">
            <a:noAutofit/>
          </a:bodyPr>
          <a:lstStyle/>
          <a:p>
            <a:pPr marL="101600" lvl="0">
              <a:lnSpc>
                <a:spcPct val="130000"/>
              </a:lnSpc>
              <a:buClr>
                <a:srgbClr val="4A86E8"/>
              </a:buClr>
              <a:buSzPts val="2000"/>
            </a:pPr>
            <a:r>
              <a:rPr lang="en-US" b="1" dirty="0">
                <a:solidFill>
                  <a:schemeClr val="accent2"/>
                </a:solidFill>
                <a:latin typeface="+mj-lt"/>
              </a:rPr>
              <a:t>“</a:t>
            </a:r>
            <a:r>
              <a:rPr lang="ru-RU" b="1" dirty="0">
                <a:solidFill>
                  <a:schemeClr val="accent2"/>
                </a:solidFill>
                <a:latin typeface="+mj-lt"/>
              </a:rPr>
              <a:t>Сексуальная эксплуатация</a:t>
            </a:r>
            <a:r>
              <a:rPr lang="en-US" b="1" dirty="0">
                <a:solidFill>
                  <a:schemeClr val="accent2"/>
                </a:solidFill>
                <a:latin typeface="+mj-lt"/>
              </a:rPr>
              <a:t>”</a:t>
            </a:r>
            <a:r>
              <a:rPr lang="en-US" b="1" dirty="0">
                <a:solidFill>
                  <a:srgbClr val="0099FF"/>
                </a:solidFill>
                <a:latin typeface="+mj-lt"/>
              </a:rPr>
              <a:t> </a:t>
            </a:r>
            <a:r>
              <a:rPr lang="ru-RU" dirty="0">
                <a:solidFill>
                  <a:schemeClr val="tx1"/>
                </a:solidFill>
                <a:latin typeface="+mj-lt"/>
              </a:rPr>
              <a:t>– любое злоупотребление или покушение на злоупотребление уязвимым положением</a:t>
            </a:r>
            <a:r>
              <a:rPr lang="en-US" dirty="0">
                <a:solidFill>
                  <a:schemeClr val="tx1"/>
                </a:solidFill>
                <a:latin typeface="+mj-lt"/>
              </a:rPr>
              <a:t>, </a:t>
            </a:r>
            <a:r>
              <a:rPr lang="ru-RU" dirty="0">
                <a:solidFill>
                  <a:schemeClr val="tx1"/>
                </a:solidFill>
                <a:latin typeface="+mj-lt"/>
              </a:rPr>
              <a:t>властью или доверием в сексуальных целях</a:t>
            </a:r>
            <a:r>
              <a:rPr lang="en-US" dirty="0">
                <a:solidFill>
                  <a:schemeClr val="tx1"/>
                </a:solidFill>
                <a:latin typeface="+mj-lt"/>
              </a:rPr>
              <a:t>, </a:t>
            </a:r>
            <a:r>
              <a:rPr lang="ru-RU" dirty="0">
                <a:solidFill>
                  <a:schemeClr val="tx1"/>
                </a:solidFill>
                <a:latin typeface="+mj-lt"/>
              </a:rPr>
              <a:t>включая</a:t>
            </a:r>
            <a:r>
              <a:rPr lang="en-US" dirty="0">
                <a:solidFill>
                  <a:schemeClr val="tx1"/>
                </a:solidFill>
                <a:latin typeface="+mj-lt"/>
              </a:rPr>
              <a:t>, </a:t>
            </a:r>
            <a:r>
              <a:rPr lang="ru-RU" dirty="0">
                <a:solidFill>
                  <a:schemeClr val="tx1"/>
                </a:solidFill>
                <a:latin typeface="+mj-lt"/>
              </a:rPr>
              <a:t>помимо прочего обретение денежной, социальной или политической выгоды от сексуальной эксплуатации</a:t>
            </a:r>
            <a:r>
              <a:rPr lang="en-US" dirty="0">
                <a:solidFill>
                  <a:schemeClr val="tx1"/>
                </a:solidFill>
                <a:latin typeface="+mj-lt"/>
              </a:rPr>
              <a:t> </a:t>
            </a:r>
            <a:r>
              <a:rPr lang="ru-RU" dirty="0">
                <a:solidFill>
                  <a:schemeClr val="tx1"/>
                </a:solidFill>
                <a:latin typeface="+mj-lt"/>
              </a:rPr>
              <a:t>другого лица</a:t>
            </a:r>
            <a:r>
              <a:rPr lang="en-US" dirty="0">
                <a:solidFill>
                  <a:schemeClr val="tx1"/>
                </a:solidFill>
                <a:latin typeface="+mj-lt"/>
              </a:rPr>
              <a:t>.</a:t>
            </a:r>
          </a:p>
          <a:p>
            <a:pPr marL="101600" lvl="0">
              <a:lnSpc>
                <a:spcPct val="130000"/>
              </a:lnSpc>
              <a:buClr>
                <a:srgbClr val="4A86E8"/>
              </a:buClr>
              <a:buSzPts val="2000"/>
            </a:pPr>
            <a:endParaRPr lang="en-US" dirty="0">
              <a:solidFill>
                <a:schemeClr val="tx1"/>
              </a:solidFill>
              <a:latin typeface="+mj-lt"/>
            </a:endParaRPr>
          </a:p>
          <a:p>
            <a:pPr marL="101600" lvl="0">
              <a:lnSpc>
                <a:spcPct val="130000"/>
              </a:lnSpc>
              <a:buClr>
                <a:srgbClr val="4A86E8"/>
              </a:buClr>
              <a:buSzPts val="2000"/>
            </a:pPr>
            <a:r>
              <a:rPr lang="en-US" b="1" dirty="0">
                <a:solidFill>
                  <a:schemeClr val="accent2"/>
                </a:solidFill>
                <a:latin typeface="+mj-lt"/>
              </a:rPr>
              <a:t>“</a:t>
            </a:r>
            <a:r>
              <a:rPr lang="ru-RU" b="1" dirty="0">
                <a:solidFill>
                  <a:schemeClr val="accent2"/>
                </a:solidFill>
                <a:latin typeface="+mj-lt"/>
              </a:rPr>
              <a:t>Сексуальное надругательство</a:t>
            </a:r>
            <a:r>
              <a:rPr lang="en-US" b="1" dirty="0">
                <a:solidFill>
                  <a:schemeClr val="accent2"/>
                </a:solidFill>
                <a:latin typeface="+mj-lt"/>
              </a:rPr>
              <a:t>” </a:t>
            </a:r>
            <a:r>
              <a:rPr lang="ru-RU" dirty="0">
                <a:latin typeface="+mj-lt"/>
              </a:rPr>
              <a:t>это физическое действие или угроза физическим действием против половой неприкосновенности либо с применением силы, либо в неравных условиях или с принуждением</a:t>
            </a:r>
            <a:r>
              <a:rPr lang="en-US" dirty="0">
                <a:solidFill>
                  <a:schemeClr val="tx1"/>
                </a:solidFill>
                <a:latin typeface="+mj-lt"/>
              </a:rPr>
              <a:t>.</a:t>
            </a:r>
            <a:endParaRPr lang="ru-RU" dirty="0">
              <a:solidFill>
                <a:schemeClr val="tx1"/>
              </a:solidFill>
              <a:latin typeface="+mj-lt"/>
            </a:endParaRPr>
          </a:p>
          <a:p>
            <a:pPr marL="101600" lvl="0">
              <a:lnSpc>
                <a:spcPct val="130000"/>
              </a:lnSpc>
              <a:buClr>
                <a:srgbClr val="4A86E8"/>
              </a:buClr>
              <a:buSzPts val="2000"/>
            </a:pPr>
            <a:endParaRPr lang="ru-RU" dirty="0">
              <a:solidFill>
                <a:schemeClr val="tx1"/>
              </a:solidFill>
              <a:latin typeface="+mj-lt"/>
            </a:endParaRPr>
          </a:p>
          <a:p>
            <a:pPr marL="101600">
              <a:lnSpc>
                <a:spcPct val="130000"/>
              </a:lnSpc>
              <a:buClr>
                <a:srgbClr val="4A86E8"/>
              </a:buClr>
              <a:buSzPts val="2000"/>
            </a:pPr>
            <a:r>
              <a:rPr lang="ru-RU" b="1" dirty="0">
                <a:solidFill>
                  <a:srgbClr val="FF0000"/>
                </a:solidFill>
                <a:latin typeface="+mj-lt"/>
                <a:ea typeface="Calibri" panose="020F0502020204030204" pitchFamily="34" charset="0"/>
                <a:cs typeface="Calibri" panose="020F0502020204030204" pitchFamily="34" charset="0"/>
              </a:rPr>
              <a:t>«Сексуальное домогательство»</a:t>
            </a:r>
            <a:r>
              <a:rPr lang="ru-RU" b="1" dirty="0">
                <a:latin typeface="+mj-lt"/>
                <a:ea typeface="Calibri" panose="020F0502020204030204" pitchFamily="34" charset="0"/>
                <a:cs typeface="Calibri" panose="020F0502020204030204" pitchFamily="34" charset="0"/>
              </a:rPr>
              <a:t> </a:t>
            </a:r>
            <a:r>
              <a:rPr lang="ru-RU" dirty="0">
                <a:latin typeface="+mj-lt"/>
                <a:ea typeface="Calibri" panose="020F0502020204030204" pitchFamily="34" charset="0"/>
                <a:cs typeface="Calibri" panose="020F0502020204030204" pitchFamily="34" charset="0"/>
              </a:rPr>
              <a:t>- </a:t>
            </a:r>
            <a:r>
              <a:rPr lang="ru-RU" dirty="0">
                <a:effectLst/>
                <a:latin typeface="+mj-lt"/>
                <a:ea typeface="Calibri" panose="020F0502020204030204" pitchFamily="34" charset="0"/>
                <a:cs typeface="Calibri" panose="020F0502020204030204" pitchFamily="34" charset="0"/>
              </a:rPr>
              <a:t>любое нежелательное сексуальное действие, просьба об оказании сексуальных услуг, вербальное или физическое поведение или жесты сексуального характера, или любое другое поведение сексуального характера, которое может с большое вероятностью привести к оскорблению или унижению другого лица. </a:t>
            </a:r>
            <a:endParaRPr lang="en-US" dirty="0">
              <a:effectLst/>
              <a:latin typeface="+mj-lt"/>
              <a:ea typeface="Calibri" panose="020F0502020204030204" pitchFamily="34" charset="0"/>
              <a:cs typeface="Calibri" panose="020F0502020204030204" pitchFamily="34" charset="0"/>
            </a:endParaRPr>
          </a:p>
          <a:p>
            <a:pPr marL="101600" lvl="0">
              <a:lnSpc>
                <a:spcPct val="130000"/>
              </a:lnSpc>
              <a:buClr>
                <a:srgbClr val="4A86E8"/>
              </a:buClr>
              <a:buSzPts val="2000"/>
            </a:pPr>
            <a:endParaRPr lang="ru-RU" sz="1800" dirty="0">
              <a:solidFill>
                <a:schemeClr val="tx1"/>
              </a:solidFill>
            </a:endParaRPr>
          </a:p>
          <a:p>
            <a:pPr marL="101600" lvl="0">
              <a:lnSpc>
                <a:spcPct val="130000"/>
              </a:lnSpc>
              <a:buClr>
                <a:srgbClr val="4A86E8"/>
              </a:buClr>
              <a:buSzPts val="2000"/>
            </a:pPr>
            <a:endParaRPr lang="en-US" sz="1800" dirty="0">
              <a:solidFill>
                <a:schemeClr val="tx1"/>
              </a:solidFill>
            </a:endParaRPr>
          </a:p>
          <a:p>
            <a:pPr marL="101600" lvl="0" algn="r">
              <a:lnSpc>
                <a:spcPct val="130000"/>
              </a:lnSpc>
              <a:buClr>
                <a:srgbClr val="4A86E8"/>
              </a:buClr>
              <a:buSzPts val="2000"/>
            </a:pPr>
            <a:endParaRPr lang="en-US" sz="1800" dirty="0">
              <a:solidFill>
                <a:schemeClr val="tx1"/>
              </a:solidFill>
            </a:endParaRPr>
          </a:p>
          <a:p>
            <a:pPr marL="101600" lvl="0" algn="r">
              <a:lnSpc>
                <a:spcPct val="130000"/>
              </a:lnSpc>
              <a:buClr>
                <a:srgbClr val="4A86E8"/>
              </a:buClr>
              <a:buSzPts val="2000"/>
            </a:pPr>
            <a:r>
              <a:rPr lang="ru-RU" sz="1800" dirty="0">
                <a:solidFill>
                  <a:schemeClr val="tx1"/>
                </a:solidFill>
              </a:rPr>
              <a:t>Бюллетень Генерального секретаря</a:t>
            </a:r>
            <a:r>
              <a:rPr lang="en-US" sz="1800" dirty="0">
                <a:solidFill>
                  <a:schemeClr val="tx1"/>
                </a:solidFill>
              </a:rPr>
              <a:t> (</a:t>
            </a:r>
            <a:r>
              <a:rPr lang="de-DE" sz="1800" dirty="0">
                <a:solidFill>
                  <a:schemeClr val="tx1"/>
                </a:solidFill>
              </a:rPr>
              <a:t>ST/SGB/2003/13</a:t>
            </a:r>
            <a:r>
              <a:rPr lang="en-US" sz="1800" dirty="0">
                <a:solidFill>
                  <a:schemeClr val="tx1"/>
                </a:solidFill>
              </a:rPr>
              <a:t>)</a:t>
            </a:r>
          </a:p>
        </p:txBody>
      </p:sp>
      <p:sp>
        <p:nvSpPr>
          <p:cNvPr id="7" name="Google Shape;333;g58a3ee7669_0_24"/>
          <p:cNvSpPr txBox="1">
            <a:spLocks noGrp="1"/>
          </p:cNvSpPr>
          <p:nvPr>
            <p:ph type="ftr" idx="11"/>
          </p:nvPr>
        </p:nvSpPr>
        <p:spPr>
          <a:xfrm>
            <a:off x="4143375" y="4753551"/>
            <a:ext cx="4543425"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ru-RU" sz="900" b="0" dirty="0">
                <a:solidFill>
                  <a:schemeClr val="tx1"/>
                </a:solidFill>
                <a:latin typeface="Arial"/>
                <a:ea typeface="Arial"/>
                <a:cs typeface="Arial"/>
                <a:sym typeface="Arial"/>
              </a:rPr>
              <a:t>Обучение по Оценке ЗСЭН</a:t>
            </a:r>
            <a:endParaRPr sz="900" b="0" dirty="0">
              <a:solidFill>
                <a:srgbClr val="2899FC"/>
              </a:solidFill>
              <a:latin typeface="Arial"/>
              <a:ea typeface="Arial"/>
              <a:cs typeface="Arial"/>
              <a:sym typeface="Arial"/>
            </a:endParaRPr>
          </a:p>
        </p:txBody>
      </p:sp>
    </p:spTree>
    <p:extLst>
      <p:ext uri="{BB962C8B-B14F-4D97-AF65-F5344CB8AC3E}">
        <p14:creationId xmlns:p14="http://schemas.microsoft.com/office/powerpoint/2010/main" val="858757900"/>
      </p:ext>
    </p:extLst>
  </p:cSld>
  <p:clrMapOvr>
    <a:masterClrMapping/>
  </p:clrMapOvr>
</p:sld>
</file>

<file path=ppt/theme/theme1.xml><?xml version="1.0" encoding="utf-8"?>
<a:theme xmlns:a="http://schemas.openxmlformats.org/drawingml/2006/main" name="UNICEF Power Point Template 2016 Ver1">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UNICEF Document" ma:contentTypeID="0x0101009BA85F8052A6DA4FA3E31FF9F74C6970008D4CD79F1FF4EA469005F4883C826DCD" ma:contentTypeVersion="44" ma:contentTypeDescription="" ma:contentTypeScope="" ma:versionID="8f636e248845b7cd2a892f42567a1a65">
  <xsd:schema xmlns:xsd="http://www.w3.org/2001/XMLSchema" xmlns:xs="http://www.w3.org/2001/XMLSchema" xmlns:p="http://schemas.microsoft.com/office/2006/metadata/properties" xmlns:ns1="http://schemas.microsoft.com/sharepoint/v3" xmlns:ns2="ca283e0b-db31-4043-a2ef-b80661bf084a" xmlns:ns3="http://schemas.microsoft.com/sharepoint.v3" xmlns:ns4="52c6d06b-bbfe-4c1f-b015-d41ebe612786" xmlns:ns5="http://schemas.microsoft.com/sharepoint/v4" xmlns:ns6="2ad53252-ac17-4180-95f8-7e0de7e1dce8" targetNamespace="http://schemas.microsoft.com/office/2006/metadata/properties" ma:root="true" ma:fieldsID="972e968a7e99b07a490bb294d11d9dda" ns1:_="" ns2:_="" ns3:_="" ns4:_="" ns5:_="" ns6:_="">
    <xsd:import namespace="http://schemas.microsoft.com/sharepoint/v3"/>
    <xsd:import namespace="ca283e0b-db31-4043-a2ef-b80661bf084a"/>
    <xsd:import namespace="http://schemas.microsoft.com/sharepoint.v3"/>
    <xsd:import namespace="52c6d06b-bbfe-4c1f-b015-d41ebe612786"/>
    <xsd:import namespace="http://schemas.microsoft.com/sharepoint/v4"/>
    <xsd:import namespace="2ad53252-ac17-4180-95f8-7e0de7e1dce8"/>
    <xsd:element name="properties">
      <xsd:complexType>
        <xsd:sequence>
          <xsd:element name="documentManagement">
            <xsd:complexType>
              <xsd:all>
                <xsd:element ref="ns2:WrittenBy" minOccurs="0"/>
                <xsd:element ref="ns2:ContentLanguage" minOccurs="0"/>
                <xsd:element ref="ns3:CategoryDescription" minOccurs="0"/>
                <xsd:element ref="ns2:RecipientsEmail" minOccurs="0"/>
                <xsd:element ref="ns2:SenderEmail" minOccurs="0"/>
                <xsd:element ref="ns2:DateTransmittedEmail" minOccurs="0"/>
                <xsd:element ref="ns2:k8c968e8c72a4eda96b7e8fdbe192be2" minOccurs="0"/>
                <xsd:element ref="ns2:ga975397408f43e4b84ec8e5a598e523" minOccurs="0"/>
                <xsd:element ref="ns2:mda26ace941f4791a7314a339fee829c" minOccurs="0"/>
                <xsd:element ref="ns2:TaxCatchAllLabel" minOccurs="0"/>
                <xsd:element ref="ns2:TaxCatchAll" minOccurs="0"/>
                <xsd:element ref="ns2:h6a71f3e574e4344bc34f3fc9dd20054" minOccurs="0"/>
                <xsd:element ref="ns2:ContentStatus" minOccurs="0"/>
                <xsd:element ref="ns4:TaxKeywordTaxHTField" minOccurs="0"/>
                <xsd:element ref="ns5:IconOverlay" minOccurs="0"/>
                <xsd:element ref="ns1:_vti_ItemDeclaredRecord" minOccurs="0"/>
                <xsd:element ref="ns1:_vti_ItemHoldRecordStatus" minOccurs="0"/>
                <xsd:element ref="ns6:MediaServiceMetadata" minOccurs="0"/>
                <xsd:element ref="ns6:MediaServiceFastMetadata" minOccurs="0"/>
                <xsd:element ref="ns4:SharedWithUsers" minOccurs="0"/>
                <xsd:element ref="ns4:SharedWithDetails" minOccurs="0"/>
                <xsd:element ref="ns6:MediaServiceDateTaken" minOccurs="0"/>
                <xsd:element ref="ns6:MediaServiceAutoTags" minOccurs="0"/>
                <xsd:element ref="ns6:MediaServiceOCR" minOccurs="0"/>
                <xsd:element ref="ns6:MediaServiceGenerationTime" minOccurs="0"/>
                <xsd:element ref="ns6:MediaServiceEventHashCode" minOccurs="0"/>
                <xsd:element ref="ns4:_dlc_DocId" minOccurs="0"/>
                <xsd:element ref="ns4:_dlc_DocIdUrl" minOccurs="0"/>
                <xsd:element ref="ns4:_dlc_DocIdPersistId" minOccurs="0"/>
                <xsd:element ref="ns6:MediaServiceAutoKeyPoints" minOccurs="0"/>
                <xsd:element ref="ns6: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vti_ItemDeclaredRecord" ma:index="29" nillable="true" ma:displayName="Declared Record" ma:hidden="true" ma:internalName="_vti_ItemDeclaredRecord" ma:readOnly="true">
      <xsd:simpleType>
        <xsd:restriction base="dms:DateTime"/>
      </xsd:simpleType>
    </xsd:element>
    <xsd:element name="_vti_ItemHoldRecordStatus" ma:index="30" nillable="true" ma:displayName="Hold and Record Status" ma:decimals="0" ma:description="" ma:hidden="true" ma:indexed="true" ma:internalName="_vti_ItemHoldRecordStatu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a283e0b-db31-4043-a2ef-b80661bf084a" elementFormDefault="qualified">
    <xsd:import namespace="http://schemas.microsoft.com/office/2006/documentManagement/types"/>
    <xsd:import namespace="http://schemas.microsoft.com/office/infopath/2007/PartnerControls"/>
    <xsd:element name="WrittenBy" ma:index="3" nillable="true" ma:displayName="Written By" ma:description="‘Written By’ is auto-completed with the name of the uploader, but can be edited if you are uploading on behalf of someone else." ma:list="UserInfo" ma:SharePointGroup="0" ma:internalName="WrittenBy"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ntentLanguage" ma:index="4" nillable="true" ma:displayName="Content Language *" ma:default="English" ma:format="RadioButtons" ma:indexed="true" ma:internalName="ContentLanguage" ma:readOnly="false">
      <xsd:simpleType>
        <xsd:restriction base="dms:Choice">
          <xsd:enumeration value="English"/>
          <xsd:enumeration value="French"/>
          <xsd:enumeration value="Spanish"/>
          <xsd:enumeration value="Russian"/>
          <xsd:enumeration value="Chinese"/>
          <xsd:enumeration value="Arabic"/>
          <xsd:enumeration value="other"/>
        </xsd:restriction>
      </xsd:simpleType>
    </xsd:element>
    <xsd:element name="RecipientsEmail" ma:index="9" nillable="true" ma:displayName="Recipients (email)" ma:hidden="true" ma:internalName="RecipientsEmail" ma:readOnly="false">
      <xsd:simpleType>
        <xsd:restriction base="dms:Text">
          <xsd:maxLength value="255"/>
        </xsd:restriction>
      </xsd:simpleType>
    </xsd:element>
    <xsd:element name="SenderEmail" ma:index="10" nillable="true" ma:displayName="Sender (email)" ma:hidden="true" ma:internalName="SenderEmail" ma:readOnly="false">
      <xsd:simpleType>
        <xsd:restriction base="dms:Text">
          <xsd:maxLength value="255"/>
        </xsd:restriction>
      </xsd:simpleType>
    </xsd:element>
    <xsd:element name="DateTransmittedEmail" ma:index="11" nillable="true" ma:displayName="Date transmitted (email)" ma:format="DateTime" ma:hidden="true" ma:internalName="DateTransmittedEmail" ma:readOnly="false">
      <xsd:simpleType>
        <xsd:restriction base="dms:DateTime"/>
      </xsd:simpleType>
    </xsd:element>
    <xsd:element name="k8c968e8c72a4eda96b7e8fdbe192be2" ma:index="12" nillable="true" ma:taxonomy="true" ma:internalName="k8c968e8c72a4eda96b7e8fdbe192be2" ma:taxonomyFieldName="GeographicScope" ma:displayName="Geographic Scope" ma:default="" ma:fieldId="{48c968e8-c72a-4eda-96b7-e8fdbe192be2}" ma:taxonomyMulti="true" ma:sspId="73f51738-d318-4883-9d64-4f0bd0ccc55e" ma:termSetId="0a00fedf-defc-4fe3-a3bf-9929b29a638e" ma:anchorId="00000000-0000-0000-0000-000000000000" ma:open="false" ma:isKeyword="false">
      <xsd:complexType>
        <xsd:sequence>
          <xsd:element ref="pc:Terms" minOccurs="0" maxOccurs="1"/>
        </xsd:sequence>
      </xsd:complexType>
    </xsd:element>
    <xsd:element name="ga975397408f43e4b84ec8e5a598e523" ma:index="16" nillable="true" ma:taxonomy="true" ma:internalName="ga975397408f43e4b84ec8e5a598e523" ma:taxonomyFieldName="OfficeDivision" ma:displayName="Office/Division *" ma:default="178;#Analysis,Planning &amp; Monitoring-456C|5955b2fd-5d7f-4ec6-8d67-6bd2d19d2fcb" ma:fieldId="{0a975397-408f-43e4-b84e-c8e5a598e523}" ma:sspId="73f51738-d318-4883-9d64-4f0bd0ccc55e" ma:termSetId="1761a25e-44f4-4213-964a-f96c515e12cb" ma:anchorId="00000000-0000-0000-0000-000000000000" ma:open="false" ma:isKeyword="false">
      <xsd:complexType>
        <xsd:sequence>
          <xsd:element ref="pc:Terms" minOccurs="0" maxOccurs="1"/>
        </xsd:sequence>
      </xsd:complexType>
    </xsd:element>
    <xsd:element name="mda26ace941f4791a7314a339fee829c" ma:index="17" nillable="true" ma:taxonomy="true" ma:internalName="mda26ace941f4791a7314a339fee829c" ma:taxonomyFieldName="DocumentType" ma:displayName="Document Type *" ma:indexed="true" ma:readOnly="false" ma:default="" ma:fieldId="{6da26ace-941f-4791-a731-4a339fee829c}" ma:sspId="73f51738-d318-4883-9d64-4f0bd0ccc55e" ma:termSetId="f93b6877-8902-4378-8587-5ec85f36ead9" ma:anchorId="00000000-0000-0000-0000-000000000000" ma:open="false" ma:isKeyword="false">
      <xsd:complexType>
        <xsd:sequence>
          <xsd:element ref="pc:Terms" minOccurs="0" maxOccurs="1"/>
        </xsd:sequence>
      </xsd:complexType>
    </xsd:element>
    <xsd:element name="TaxCatchAllLabel" ma:index="18" nillable="true" ma:displayName="Taxonomy Catch All Column1" ma:hidden="true" ma:list="{a4c9914b-2a32-4084-ba73-0ddbf8df4c02}" ma:internalName="TaxCatchAllLabel" ma:readOnly="true" ma:showField="CatchAllDataLabel" ma:web="52c6d06b-bbfe-4c1f-b015-d41ebe612786">
      <xsd:complexType>
        <xsd:complexContent>
          <xsd:extension base="dms:MultiChoiceLookup">
            <xsd:sequence>
              <xsd:element name="Value" type="dms:Lookup" maxOccurs="unbounded" minOccurs="0" nillable="true"/>
            </xsd:sequence>
          </xsd:extension>
        </xsd:complexContent>
      </xsd:complexType>
    </xsd:element>
    <xsd:element name="TaxCatchAll" ma:index="22" nillable="true" ma:displayName="Taxonomy Catch All Column" ma:hidden="true" ma:list="{a4c9914b-2a32-4084-ba73-0ddbf8df4c02}" ma:internalName="TaxCatchAll" ma:showField="CatchAllData" ma:web="52c6d06b-bbfe-4c1f-b015-d41ebe612786">
      <xsd:complexType>
        <xsd:complexContent>
          <xsd:extension base="dms:MultiChoiceLookup">
            <xsd:sequence>
              <xsd:element name="Value" type="dms:Lookup" maxOccurs="unbounded" minOccurs="0" nillable="true"/>
            </xsd:sequence>
          </xsd:extension>
        </xsd:complexContent>
      </xsd:complexType>
    </xsd:element>
    <xsd:element name="h6a71f3e574e4344bc34f3fc9dd20054" ma:index="23" nillable="true" ma:taxonomy="true" ma:internalName="h6a71f3e574e4344bc34f3fc9dd20054" ma:taxonomyFieldName="Topic" ma:displayName="Topic *" ma:readOnly="false" ma:default="" ma:fieldId="{16a71f3e-574e-4344-bc34-f3fc9dd20054}" ma:taxonomyMulti="true" ma:sspId="73f51738-d318-4883-9d64-4f0bd0ccc55e" ma:termSetId="9561e0e6-71cf-4f3c-87c3-08a6b5d907e8" ma:anchorId="00000000-0000-0000-0000-000000000000" ma:open="false" ma:isKeyword="false">
      <xsd:complexType>
        <xsd:sequence>
          <xsd:element ref="pc:Terms" minOccurs="0" maxOccurs="1"/>
        </xsd:sequence>
      </xsd:complexType>
    </xsd:element>
    <xsd:element name="ContentStatus" ma:index="25" nillable="true" ma:displayName="Content Status" ma:description="Optional column to indicate document status: no status, draft, final or expired.​" ma:format="RadioButtons" ma:internalName="ContentStatus">
      <xsd:simpleType>
        <xsd:restriction base="dms:Choice">
          <xsd:enumeration value="­"/>
          <xsd:enumeration value="Draft"/>
          <xsd:enumeration value="Final"/>
          <xsd:enumeration value="Expired"/>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internalName="CategoryDescription">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2c6d06b-bbfe-4c1f-b015-d41ebe612786" elementFormDefault="qualified">
    <xsd:import namespace="http://schemas.microsoft.com/office/2006/documentManagement/types"/>
    <xsd:import namespace="http://schemas.microsoft.com/office/infopath/2007/PartnerControls"/>
    <xsd:element name="TaxKeywordTaxHTField" ma:index="26" nillable="true" ma:taxonomy="true" ma:internalName="TaxKeywordTaxHTField" ma:taxonomyFieldName="TaxKeyword" ma:displayName="Enterprise Keywords" ma:fieldId="{23f27201-bee3-471e-b2e7-b64fd8b7ca38}" ma:taxonomyMulti="true" ma:sspId="73f51738-d318-4883-9d64-4f0bd0ccc55e" ma:termSetId="00000000-0000-0000-0000-000000000000" ma:anchorId="00000000-0000-0000-0000-000000000000" ma:open="true" ma:isKeyword="true">
      <xsd:complexType>
        <xsd:sequence>
          <xsd:element ref="pc:Terms" minOccurs="0" maxOccurs="1"/>
        </xsd:sequence>
      </xsd:complexType>
    </xsd:element>
    <xsd:element name="SharedWithUsers" ma:index="3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4" nillable="true" ma:displayName="Shared With Details" ma:internalName="SharedWithDetails" ma:readOnly="true">
      <xsd:simpleType>
        <xsd:restriction base="dms:Note">
          <xsd:maxLength value="255"/>
        </xsd:restriction>
      </xsd:simpleType>
    </xsd:element>
    <xsd:element name="_dlc_DocId" ma:index="40" nillable="true" ma:displayName="Document ID Value" ma:description="The value of the document ID assigned to this item." ma:internalName="_dlc_DocId" ma:readOnly="true">
      <xsd:simpleType>
        <xsd:restriction base="dms:Text"/>
      </xsd:simpleType>
    </xsd:element>
    <xsd:element name="_dlc_DocIdUrl" ma:index="4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42"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8"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ad53252-ac17-4180-95f8-7e0de7e1dce8" elementFormDefault="qualified">
    <xsd:import namespace="http://schemas.microsoft.com/office/2006/documentManagement/types"/>
    <xsd:import namespace="http://schemas.microsoft.com/office/infopath/2007/PartnerControls"/>
    <xsd:element name="MediaServiceMetadata" ma:index="31" nillable="true" ma:displayName="MediaServiceMetadata" ma:hidden="true" ma:internalName="MediaServiceMetadata" ma:readOnly="true">
      <xsd:simpleType>
        <xsd:restriction base="dms:Note"/>
      </xsd:simpleType>
    </xsd:element>
    <xsd:element name="MediaServiceFastMetadata" ma:index="32" nillable="true" ma:displayName="MediaServiceFastMetadata" ma:hidden="true" ma:internalName="MediaServiceFastMetadata" ma:readOnly="true">
      <xsd:simpleType>
        <xsd:restriction base="dms:Note"/>
      </xsd:simpleType>
    </xsd:element>
    <xsd:element name="MediaServiceDateTaken" ma:index="35" nillable="true" ma:displayName="MediaServiceDateTaken" ma:hidden="true" ma:internalName="MediaServiceDateTaken" ma:readOnly="true">
      <xsd:simpleType>
        <xsd:restriction base="dms:Text"/>
      </xsd:simpleType>
    </xsd:element>
    <xsd:element name="MediaServiceAutoTags" ma:index="36" nillable="true" ma:displayName="Tags" ma:internalName="MediaServiceAutoTags" ma:readOnly="true">
      <xsd:simpleType>
        <xsd:restriction base="dms:Text"/>
      </xsd:simpleType>
    </xsd:element>
    <xsd:element name="MediaServiceOCR" ma:index="37" nillable="true" ma:displayName="Extracted Text" ma:internalName="MediaServiceOCR" ma:readOnly="true">
      <xsd:simpleType>
        <xsd:restriction base="dms:Note">
          <xsd:maxLength value="255"/>
        </xsd:restriction>
      </xsd:simpleType>
    </xsd:element>
    <xsd:element name="MediaServiceGenerationTime" ma:index="38" nillable="true" ma:displayName="MediaServiceGenerationTime" ma:hidden="true" ma:internalName="MediaServiceGenerationTime" ma:readOnly="true">
      <xsd:simpleType>
        <xsd:restriction base="dms:Text"/>
      </xsd:simpleType>
    </xsd:element>
    <xsd:element name="MediaServiceEventHashCode" ma:index="39" nillable="true" ma:displayName="MediaServiceEventHashCode" ma:hidden="true" ma:internalName="MediaServiceEventHashCode" ma:readOnly="true">
      <xsd:simpleType>
        <xsd:restriction base="dms:Text"/>
      </xsd:simpleType>
    </xsd:element>
    <xsd:element name="MediaServiceAutoKeyPoints" ma:index="43" nillable="true" ma:displayName="MediaServiceAutoKeyPoints" ma:hidden="true" ma:internalName="MediaServiceAutoKeyPoints" ma:readOnly="true">
      <xsd:simpleType>
        <xsd:restriction base="dms:Note"/>
      </xsd:simpleType>
    </xsd:element>
    <xsd:element name="MediaServiceKeyPoints" ma:index="44"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customXsn xmlns="http://schemas.microsoft.com/office/2006/metadata/customXsn">
  <xsnLocation/>
  <cached>True</cached>
  <openByDefault>True</openByDefault>
  <xsnScope/>
</customXsn>
</file>

<file path=customXml/item5.xml><?xml version="1.0" encoding="utf-8"?>
<?mso-contentType ?>
<SharedContentType xmlns="Microsoft.SharePoint.Taxonomy.ContentTypeSync" SourceId="73f51738-d318-4883-9d64-4f0bd0ccc55e" ContentTypeId="0x0101009BA85F8052A6DA4FA3E31FF9F74C6970" PreviousValue="false"/>
</file>

<file path=customXml/itemProps1.xml><?xml version="1.0" encoding="utf-8"?>
<ds:datastoreItem xmlns:ds="http://schemas.openxmlformats.org/officeDocument/2006/customXml" ds:itemID="{E4683062-EA59-4A01-B6AF-72AC475811E9}">
  <ds:schemaRefs>
    <ds:schemaRef ds:uri="http://schemas.microsoft.com/sharepoint/events"/>
  </ds:schemaRefs>
</ds:datastoreItem>
</file>

<file path=customXml/itemProps2.xml><?xml version="1.0" encoding="utf-8"?>
<ds:datastoreItem xmlns:ds="http://schemas.openxmlformats.org/officeDocument/2006/customXml" ds:itemID="{2B4B5EB3-DE83-4DA4-A670-8AF87D4C31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a283e0b-db31-4043-a2ef-b80661bf084a"/>
    <ds:schemaRef ds:uri="http://schemas.microsoft.com/sharepoint.v3"/>
    <ds:schemaRef ds:uri="52c6d06b-bbfe-4c1f-b015-d41ebe612786"/>
    <ds:schemaRef ds:uri="http://schemas.microsoft.com/sharepoint/v4"/>
    <ds:schemaRef ds:uri="2ad53252-ac17-4180-95f8-7e0de7e1dc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9548B17-23DC-4AD2-985C-3F0A48D6935B}">
  <ds:schemaRefs>
    <ds:schemaRef ds:uri="http://schemas.microsoft.com/sharepoint/v3/contenttype/forms"/>
  </ds:schemaRefs>
</ds:datastoreItem>
</file>

<file path=customXml/itemProps4.xml><?xml version="1.0" encoding="utf-8"?>
<ds:datastoreItem xmlns:ds="http://schemas.openxmlformats.org/officeDocument/2006/customXml" ds:itemID="{81FD8E1C-49FF-49A1-A5B9-065BA6510C30}">
  <ds:schemaRefs>
    <ds:schemaRef ds:uri="http://schemas.microsoft.com/office/2006/metadata/customXsn"/>
  </ds:schemaRefs>
</ds:datastoreItem>
</file>

<file path=customXml/itemProps5.xml><?xml version="1.0" encoding="utf-8"?>
<ds:datastoreItem xmlns:ds="http://schemas.openxmlformats.org/officeDocument/2006/customXml" ds:itemID="{DD935070-29CA-4BA1-AD10-F4E2AE45E054}">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otalTime>22981</TotalTime>
  <Words>6131</Words>
  <Application>Microsoft Office PowerPoint</Application>
  <PresentationFormat>On-screen Show (16:9)</PresentationFormat>
  <Paragraphs>534</Paragraphs>
  <Slides>36</Slides>
  <Notes>36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36</vt:i4>
      </vt:variant>
    </vt:vector>
  </HeadingPairs>
  <TitlesOfParts>
    <vt:vector size="45" baseType="lpstr">
      <vt:lpstr>Arial</vt:lpstr>
      <vt:lpstr>Calibri</vt:lpstr>
      <vt:lpstr>Calibri Light</vt:lpstr>
      <vt:lpstr>Courier New</vt:lpstr>
      <vt:lpstr>Roboto</vt:lpstr>
      <vt:lpstr>Times New Roman</vt:lpstr>
      <vt:lpstr>Wingdings</vt:lpstr>
      <vt:lpstr>UNICEF Power Point Template 2016 Ver1</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Elrington</dc:creator>
  <cp:lastModifiedBy>Khalida Azhigulova</cp:lastModifiedBy>
  <cp:revision>318</cp:revision>
  <dcterms:created xsi:type="dcterms:W3CDTF">2016-08-29T15:36:18Z</dcterms:created>
  <dcterms:modified xsi:type="dcterms:W3CDTF">2021-07-26T08:35:26Z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0x0101009BA85F8052A6DA4FA3E31FF9F74C6970008D4CD79F1FF4EA469005F4883C826DCD</vt:lpwstr>
  </property>
  <property fmtid="{D5CDD505-2E9C-101B-9397-08002B2CF9AE}" pid="3" name="TaxKeyword">
    <vt:lpwstr/>
  </property>
  <property fmtid="{D5CDD505-2E9C-101B-9397-08002B2CF9AE}" pid="4" name="OfficeDivision">
    <vt:lpwstr>86;#Kazakhstan-2390|28fadecc-7b22-4380-944f-0d36a89eaf8c</vt:lpwstr>
  </property>
  <property fmtid="{D5CDD505-2E9C-101B-9397-08002B2CF9AE}" pid="5" name="Topic">
    <vt:lpwstr>15;#Programme Delivery Operations Support - General|d8b4a6d4-f607-48ba-9700-f00e807d9b01</vt:lpwstr>
  </property>
  <property fmtid="{D5CDD505-2E9C-101B-9397-08002B2CF9AE}" pid="6" name="DocumentType">
    <vt:lpwstr>14;#Internal guidelines, SOPs, forms, and templates|940dfb61-e99e-4087-9cbb-c77da189fd6f</vt:lpwstr>
  </property>
  <property fmtid="{D5CDD505-2E9C-101B-9397-08002B2CF9AE}" pid="7" name="GeographicScope">
    <vt:lpwstr>17;#Global|95ee2543-eb74-4131-ae87-2943581a9c32</vt:lpwstr>
  </property>
  <property fmtid="{D5CDD505-2E9C-101B-9397-08002B2CF9AE}" pid="8" name="Order">
    <vt:r8>21900</vt:r8>
  </property>
  <property fmtid="{D5CDD505-2E9C-101B-9397-08002B2CF9AE}" pid="9" name="xd_Signature">
    <vt:bool>false</vt:bool>
  </property>
  <property fmtid="{D5CDD505-2E9C-101B-9397-08002B2CF9AE}" pid="10" name="xd_ProgID">
    <vt:lpwstr/>
  </property>
  <property fmtid="{D5CDD505-2E9C-101B-9397-08002B2CF9AE}" pid="11" name="ComplianceAssetId">
    <vt:lpwstr/>
  </property>
  <property fmtid="{D5CDD505-2E9C-101B-9397-08002B2CF9AE}" pid="12" name="TemplateUrl">
    <vt:lpwstr/>
  </property>
  <property fmtid="{D5CDD505-2E9C-101B-9397-08002B2CF9AE}" pid="13" name="_dlc_DocIdItemGuid">
    <vt:lpwstr>d45f13b9-354a-48e1-b73e-16ecd97ed231</vt:lpwstr>
  </property>
  <property fmtid="{D5CDD505-2E9C-101B-9397-08002B2CF9AE}" pid="14" name="TaxCatchAll">
    <vt:lpwstr/>
  </property>
  <property fmtid="{D5CDD505-2E9C-101B-9397-08002B2CF9AE}" pid="15" name="ga975397408f43e4b84ec8e5a598e523">
    <vt:lpwstr>Analysis,Planning &amp; Monitoring-456C|5955b2fd-5d7f-4ec6-8d67-6bd2d19d2fcb</vt:lpwstr>
  </property>
  <property fmtid="{D5CDD505-2E9C-101B-9397-08002B2CF9AE}" pid="16" name="k8c968e8c72a4eda96b7e8fdbe192be2">
    <vt:lpwstr/>
  </property>
  <property fmtid="{D5CDD505-2E9C-101B-9397-08002B2CF9AE}" pid="17" name="DateTransmittedEmail">
    <vt:lpwstr/>
  </property>
  <property fmtid="{D5CDD505-2E9C-101B-9397-08002B2CF9AE}" pid="18" name="ContentStatus">
    <vt:lpwstr/>
  </property>
  <property fmtid="{D5CDD505-2E9C-101B-9397-08002B2CF9AE}" pid="19" name="SenderEmail">
    <vt:lpwstr/>
  </property>
  <property fmtid="{D5CDD505-2E9C-101B-9397-08002B2CF9AE}" pid="20" name="IconOverlay">
    <vt:lpwstr/>
  </property>
  <property fmtid="{D5CDD505-2E9C-101B-9397-08002B2CF9AE}" pid="21" name="ContentLanguage">
    <vt:lpwstr>English</vt:lpwstr>
  </property>
  <property fmtid="{D5CDD505-2E9C-101B-9397-08002B2CF9AE}" pid="22" name="h6a71f3e574e4344bc34f3fc9dd20054">
    <vt:lpwstr/>
  </property>
  <property fmtid="{D5CDD505-2E9C-101B-9397-08002B2CF9AE}" pid="23" name="CategoryDescription">
    <vt:lpwstr/>
  </property>
  <property fmtid="{D5CDD505-2E9C-101B-9397-08002B2CF9AE}" pid="24" name="TaxKeywordTaxHTField">
    <vt:lpwstr/>
  </property>
  <property fmtid="{D5CDD505-2E9C-101B-9397-08002B2CF9AE}" pid="25" name="RecipientsEmail">
    <vt:lpwstr/>
  </property>
  <property fmtid="{D5CDD505-2E9C-101B-9397-08002B2CF9AE}" pid="26" name="mda26ace941f4791a7314a339fee829c">
    <vt:lpwstr/>
  </property>
  <property fmtid="{D5CDD505-2E9C-101B-9397-08002B2CF9AE}" pid="27" name="WrittenBy">
    <vt:lpwstr/>
  </property>
</Properties>
</file>